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Funnel Display" panose="020B0604020202020204" charset="0"/>
      <p:regular r:id="rId20"/>
    </p:embeddedFont>
    <p:embeddedFont>
      <p:font typeface="Calibri" panose="020F0502020204030204" pitchFamily="34" charset="0"/>
      <p:regular r:id="rId21"/>
      <p:bold r:id="rId22"/>
      <p:italic r:id="rId23"/>
      <p:boldItalic r:id="rId24"/>
    </p:embeddedFont>
    <p:embeddedFont>
      <p:font typeface="Funnel San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3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164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0458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95145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932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32755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2.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6.svg"/><Relationship Id="rId5" Type="http://schemas.openxmlformats.org/officeDocument/2006/relationships/image" Target="../media/image-7-4.svg"/><Relationship Id="rId4" Type="http://schemas.openxmlformats.org/officeDocument/2006/relationships/image" Target="../media/image-7-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alpha val="85000"/>
            </a:srgbClr>
          </a:solidFill>
          <a:ln/>
        </p:spPr>
      </p:sp>
      <p:sp>
        <p:nvSpPr>
          <p:cNvPr id="4" name="Text 1"/>
          <p:cNvSpPr/>
          <p:nvPr/>
        </p:nvSpPr>
        <p:spPr>
          <a:xfrm>
            <a:off x="1244679" y="2808565"/>
            <a:ext cx="12141041" cy="1452086"/>
          </a:xfrm>
          <a:prstGeom prst="rect">
            <a:avLst/>
          </a:prstGeom>
          <a:noFill/>
          <a:ln/>
        </p:spPr>
        <p:txBody>
          <a:bodyPr wrap="square" lIns="0" tIns="0" rIns="0" bIns="0" rtlCol="0" anchor="t"/>
          <a:lstStyle/>
          <a:p>
            <a:pPr marL="0" indent="0" algn="l">
              <a:lnSpc>
                <a:spcPts val="5700"/>
              </a:lnSpc>
              <a:buNone/>
            </a:pPr>
            <a:r>
              <a:rPr lang="en-US" sz="4550" dirty="0">
                <a:solidFill>
                  <a:srgbClr val="051D3A"/>
                </a:solidFill>
                <a:latin typeface="Funnel Display" pitchFamily="34" charset="0"/>
                <a:ea typeface="Funnel Display" pitchFamily="34" charset="-122"/>
                <a:cs typeface="Funnel Display" pitchFamily="34" charset="-120"/>
              </a:rPr>
              <a:t>Edge-AI Assisted Occupancy-Adaptive Climate Control System</a:t>
            </a:r>
            <a:endParaRPr lang="en-US" sz="4550" dirty="0"/>
          </a:p>
        </p:txBody>
      </p:sp>
      <p:sp>
        <p:nvSpPr>
          <p:cNvPr id="5" name="Text 2"/>
          <p:cNvSpPr/>
          <p:nvPr/>
        </p:nvSpPr>
        <p:spPr>
          <a:xfrm>
            <a:off x="1244679" y="4630936"/>
            <a:ext cx="12141041" cy="790099"/>
          </a:xfrm>
          <a:prstGeom prst="rect">
            <a:avLst/>
          </a:prstGeom>
          <a:noFill/>
          <a:ln/>
        </p:spPr>
        <p:txBody>
          <a:bodyPr wrap="square" lIns="0" tIns="0" rIns="0" bIns="0" rtlCol="0" anchor="t"/>
          <a:lstStyle/>
          <a:p>
            <a:pPr marL="0" indent="0" algn="l">
              <a:lnSpc>
                <a:spcPts val="3100"/>
              </a:lnSpc>
              <a:buNone/>
            </a:pPr>
            <a:r>
              <a:rPr lang="en-US" sz="1900" dirty="0">
                <a:solidFill>
                  <a:srgbClr val="2B3541"/>
                </a:solidFill>
                <a:latin typeface="Funnel Sans" pitchFamily="34" charset="0"/>
                <a:ea typeface="Funnel Sans" pitchFamily="34" charset="-122"/>
                <a:cs typeface="Funnel Sans" pitchFamily="34" charset="-120"/>
              </a:rPr>
              <a:t>An innovative IoT solution that intelligently adjusts indoor climate based on real-time environmental and occupancy data, leveraging Edge AI (TinyML) for efficient energy use and enhanced comfort.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278255" y="675084"/>
            <a:ext cx="7084933" cy="722114"/>
          </a:xfrm>
          <a:prstGeom prst="rect">
            <a:avLst/>
          </a:prstGeom>
          <a:noFill/>
          <a:ln/>
        </p:spPr>
        <p:txBody>
          <a:bodyPr wrap="none" lIns="0" tIns="0" rIns="0" bIns="0" rtlCol="0" anchor="t"/>
          <a:lstStyle/>
          <a:p>
            <a:pPr marL="0" indent="0" algn="l">
              <a:lnSpc>
                <a:spcPts val="5650"/>
              </a:lnSpc>
              <a:buNone/>
            </a:pPr>
            <a:r>
              <a:rPr lang="en-US" sz="4500" dirty="0">
                <a:solidFill>
                  <a:srgbClr val="051D3A"/>
                </a:solidFill>
                <a:latin typeface="Funnel Display" pitchFamily="34" charset="0"/>
                <a:ea typeface="Funnel Display" pitchFamily="34" charset="-122"/>
                <a:cs typeface="Funnel Display" pitchFamily="34" charset="-120"/>
              </a:rPr>
              <a:t>Conclusion &amp; Future Work</a:t>
            </a:r>
            <a:endParaRPr lang="en-US" sz="4500" dirty="0"/>
          </a:p>
        </p:txBody>
      </p:sp>
      <p:sp>
        <p:nvSpPr>
          <p:cNvPr id="3" name="Text 1"/>
          <p:cNvSpPr/>
          <p:nvPr/>
        </p:nvSpPr>
        <p:spPr>
          <a:xfrm>
            <a:off x="1278255" y="1888212"/>
            <a:ext cx="12073890" cy="1178362"/>
          </a:xfrm>
          <a:prstGeom prst="rect">
            <a:avLst/>
          </a:prstGeom>
          <a:noFill/>
          <a:ln/>
        </p:spPr>
        <p:txBody>
          <a:bodyPr wrap="square" lIns="0" tIns="0" rIns="0" bIns="0" rtlCol="0" anchor="t"/>
          <a:lstStyle/>
          <a:p>
            <a:pPr marL="0" indent="0" algn="l">
              <a:lnSpc>
                <a:spcPts val="3050"/>
              </a:lnSpc>
              <a:buNone/>
            </a:pPr>
            <a:r>
              <a:rPr lang="en-US" sz="1900" dirty="0">
                <a:solidFill>
                  <a:srgbClr val="2B3541"/>
                </a:solidFill>
                <a:latin typeface="Funnel Sans" pitchFamily="34" charset="0"/>
                <a:ea typeface="Funnel Sans" pitchFamily="34" charset="-122"/>
                <a:cs typeface="Funnel Sans" pitchFamily="34" charset="-120"/>
              </a:rPr>
              <a:t>The Edge-AI Assisted Occupancy-Adaptive Climate Control System efficiently integrates IoT and AI to provide an intelligent climate control solution. By deploying TinyML on the ESP32, the system operates autonomously without heavy reliance on the cloud, ensuring a smooth and energy-efficient experience.</a:t>
            </a:r>
            <a:endParaRPr lang="en-US" sz="1900" dirty="0"/>
          </a:p>
        </p:txBody>
      </p:sp>
      <p:sp>
        <p:nvSpPr>
          <p:cNvPr id="4" name="Text 2"/>
          <p:cNvSpPr/>
          <p:nvPr/>
        </p:nvSpPr>
        <p:spPr>
          <a:xfrm>
            <a:off x="1646515" y="3618786"/>
            <a:ext cx="11705630" cy="1178362"/>
          </a:xfrm>
          <a:prstGeom prst="rect">
            <a:avLst/>
          </a:prstGeom>
          <a:noFill/>
          <a:ln/>
        </p:spPr>
        <p:txBody>
          <a:bodyPr wrap="square" lIns="0" tIns="0" rIns="0" bIns="0" rtlCol="0" anchor="t"/>
          <a:lstStyle/>
          <a:p>
            <a:pPr marL="0" indent="0" algn="l">
              <a:lnSpc>
                <a:spcPts val="3050"/>
              </a:lnSpc>
              <a:buNone/>
            </a:pPr>
            <a:r>
              <a:rPr lang="en-US" sz="1900" dirty="0">
                <a:solidFill>
                  <a:srgbClr val="2B3541"/>
                </a:solidFill>
                <a:latin typeface="Funnel Sans" pitchFamily="34" charset="0"/>
                <a:ea typeface="Funnel Sans" pitchFamily="34" charset="-122"/>
                <a:cs typeface="Funnel Sans" pitchFamily="34" charset="-120"/>
              </a:rPr>
              <a:t>This project represents a significant step toward smarter, more energy-efficient homes and workspaces, reducing unnecessary HVAC operation and making indoor environments more comfortable and sustainable.</a:t>
            </a:r>
            <a:endParaRPr lang="en-US" sz="1900" dirty="0"/>
          </a:p>
        </p:txBody>
      </p:sp>
      <p:sp>
        <p:nvSpPr>
          <p:cNvPr id="5" name="Shape 3"/>
          <p:cNvSpPr/>
          <p:nvPr/>
        </p:nvSpPr>
        <p:spPr>
          <a:xfrm>
            <a:off x="1278255" y="3342680"/>
            <a:ext cx="30480" cy="1730573"/>
          </a:xfrm>
          <a:prstGeom prst="rect">
            <a:avLst/>
          </a:prstGeom>
          <a:solidFill>
            <a:srgbClr val="3371A5"/>
          </a:solidFill>
          <a:ln/>
        </p:spPr>
      </p:sp>
      <p:sp>
        <p:nvSpPr>
          <p:cNvPr id="6" name="Shape 4"/>
          <p:cNvSpPr/>
          <p:nvPr/>
        </p:nvSpPr>
        <p:spPr>
          <a:xfrm>
            <a:off x="1278255" y="5349359"/>
            <a:ext cx="12073890" cy="2208133"/>
          </a:xfrm>
          <a:prstGeom prst="roundRect">
            <a:avLst>
              <a:gd name="adj" fmla="val 4670"/>
            </a:avLst>
          </a:prstGeom>
          <a:solidFill>
            <a:srgbClr val="FAF5EB"/>
          </a:solidFill>
          <a:ln w="15240">
            <a:solidFill>
              <a:srgbClr val="D5CDBE"/>
            </a:solidFill>
            <a:prstDash val="solid"/>
          </a:ln>
        </p:spPr>
      </p:sp>
      <p:sp>
        <p:nvSpPr>
          <p:cNvPr id="7" name="Shape 5"/>
          <p:cNvSpPr/>
          <p:nvPr/>
        </p:nvSpPr>
        <p:spPr>
          <a:xfrm>
            <a:off x="1293495" y="5364599"/>
            <a:ext cx="6021705" cy="2177653"/>
          </a:xfrm>
          <a:prstGeom prst="roundRect">
            <a:avLst>
              <a:gd name="adj" fmla="val 4735"/>
            </a:avLst>
          </a:prstGeom>
          <a:solidFill>
            <a:srgbClr val="FAF5EB"/>
          </a:solidFill>
          <a:ln/>
        </p:spPr>
      </p:sp>
      <p:sp>
        <p:nvSpPr>
          <p:cNvPr id="8" name="Text 6"/>
          <p:cNvSpPr/>
          <p:nvPr/>
        </p:nvSpPr>
        <p:spPr>
          <a:xfrm>
            <a:off x="1539002" y="5610106"/>
            <a:ext cx="2888456" cy="360998"/>
          </a:xfrm>
          <a:prstGeom prst="rect">
            <a:avLst/>
          </a:prstGeom>
          <a:noFill/>
          <a:ln/>
        </p:spPr>
        <p:txBody>
          <a:bodyPr wrap="none" lIns="0" tIns="0" rIns="0" bIns="0" rtlCol="0" anchor="t"/>
          <a:lstStyle/>
          <a:p>
            <a:pPr marL="0" indent="0" algn="l">
              <a:lnSpc>
                <a:spcPts val="2800"/>
              </a:lnSpc>
              <a:buNone/>
            </a:pPr>
            <a:r>
              <a:rPr lang="en-US" sz="2250" dirty="0">
                <a:solidFill>
                  <a:srgbClr val="2B3541"/>
                </a:solidFill>
                <a:latin typeface="Funnel Display" pitchFamily="34" charset="0"/>
                <a:ea typeface="Funnel Display" pitchFamily="34" charset="-122"/>
                <a:cs typeface="Funnel Display" pitchFamily="34" charset="-120"/>
              </a:rPr>
              <a:t>Model Enhancement</a:t>
            </a:r>
            <a:endParaRPr lang="en-US" sz="2250" dirty="0"/>
          </a:p>
        </p:txBody>
      </p:sp>
      <p:sp>
        <p:nvSpPr>
          <p:cNvPr id="9" name="Text 7"/>
          <p:cNvSpPr/>
          <p:nvPr/>
        </p:nvSpPr>
        <p:spPr>
          <a:xfrm>
            <a:off x="1539002" y="6118384"/>
            <a:ext cx="5162431" cy="1178362"/>
          </a:xfrm>
          <a:prstGeom prst="rect">
            <a:avLst/>
          </a:prstGeom>
          <a:noFill/>
          <a:ln/>
        </p:spPr>
        <p:txBody>
          <a:bodyPr wrap="square" lIns="0" tIns="0" rIns="0" bIns="0" rtlCol="0" anchor="t"/>
          <a:lstStyle/>
          <a:p>
            <a:pPr marL="0" indent="0" algn="l">
              <a:lnSpc>
                <a:spcPts val="3050"/>
              </a:lnSpc>
              <a:buNone/>
            </a:pPr>
            <a:r>
              <a:rPr lang="en-US" sz="1900" dirty="0">
                <a:solidFill>
                  <a:srgbClr val="2B3541"/>
                </a:solidFill>
                <a:latin typeface="Funnel Sans" pitchFamily="34" charset="0"/>
                <a:ea typeface="Funnel Sans" pitchFamily="34" charset="-122"/>
                <a:cs typeface="Funnel Sans" pitchFamily="34" charset="-120"/>
              </a:rPr>
              <a:t>Continuously train the TinyML model with more environmental data to improve comfort prediction accuracy.</a:t>
            </a:r>
            <a:endParaRPr lang="en-US" sz="1900" dirty="0"/>
          </a:p>
        </p:txBody>
      </p:sp>
      <p:sp>
        <p:nvSpPr>
          <p:cNvPr id="10" name="Shape 8"/>
          <p:cNvSpPr/>
          <p:nvPr/>
        </p:nvSpPr>
        <p:spPr>
          <a:xfrm>
            <a:off x="7315200" y="5364599"/>
            <a:ext cx="6021705" cy="2177653"/>
          </a:xfrm>
          <a:prstGeom prst="rect">
            <a:avLst/>
          </a:prstGeom>
          <a:solidFill>
            <a:srgbClr val="FAF5EB"/>
          </a:solidFill>
          <a:ln/>
        </p:spPr>
      </p:sp>
      <p:sp>
        <p:nvSpPr>
          <p:cNvPr id="11" name="Shape 9"/>
          <p:cNvSpPr/>
          <p:nvPr/>
        </p:nvSpPr>
        <p:spPr>
          <a:xfrm>
            <a:off x="7315200" y="5364599"/>
            <a:ext cx="30480" cy="2177653"/>
          </a:xfrm>
          <a:prstGeom prst="roundRect">
            <a:avLst>
              <a:gd name="adj" fmla="val 338319"/>
            </a:avLst>
          </a:prstGeom>
          <a:solidFill>
            <a:srgbClr val="D5CDBE"/>
          </a:solidFill>
          <a:ln/>
        </p:spPr>
      </p:sp>
      <p:sp>
        <p:nvSpPr>
          <p:cNvPr id="12" name="Text 10"/>
          <p:cNvSpPr/>
          <p:nvPr/>
        </p:nvSpPr>
        <p:spPr>
          <a:xfrm>
            <a:off x="7928967" y="5610106"/>
            <a:ext cx="4210645" cy="360998"/>
          </a:xfrm>
          <a:prstGeom prst="rect">
            <a:avLst/>
          </a:prstGeom>
          <a:noFill/>
          <a:ln/>
        </p:spPr>
        <p:txBody>
          <a:bodyPr wrap="none" lIns="0" tIns="0" rIns="0" bIns="0" rtlCol="0" anchor="t"/>
          <a:lstStyle/>
          <a:p>
            <a:pPr marL="0" indent="0" algn="l">
              <a:lnSpc>
                <a:spcPts val="2800"/>
              </a:lnSpc>
              <a:buNone/>
            </a:pPr>
            <a:r>
              <a:rPr lang="en-US" sz="2250" dirty="0">
                <a:solidFill>
                  <a:srgbClr val="2B3541"/>
                </a:solidFill>
                <a:latin typeface="Funnel Display" pitchFamily="34" charset="0"/>
                <a:ea typeface="Funnel Display" pitchFamily="34" charset="-122"/>
                <a:cs typeface="Funnel Display" pitchFamily="34" charset="-120"/>
              </a:rPr>
              <a:t>Integration with Smart Devices</a:t>
            </a:r>
            <a:endParaRPr lang="en-US" sz="2250" dirty="0"/>
          </a:p>
        </p:txBody>
      </p:sp>
      <p:sp>
        <p:nvSpPr>
          <p:cNvPr id="13" name="Text 11"/>
          <p:cNvSpPr/>
          <p:nvPr/>
        </p:nvSpPr>
        <p:spPr>
          <a:xfrm>
            <a:off x="7928967" y="6118384"/>
            <a:ext cx="5162431" cy="1178362"/>
          </a:xfrm>
          <a:prstGeom prst="rect">
            <a:avLst/>
          </a:prstGeom>
          <a:noFill/>
          <a:ln/>
        </p:spPr>
        <p:txBody>
          <a:bodyPr wrap="square" lIns="0" tIns="0" rIns="0" bIns="0" rtlCol="0" anchor="t"/>
          <a:lstStyle/>
          <a:p>
            <a:pPr marL="0" indent="0" algn="l">
              <a:lnSpc>
                <a:spcPts val="3050"/>
              </a:lnSpc>
              <a:buNone/>
            </a:pPr>
            <a:r>
              <a:rPr lang="en-US" sz="1900" dirty="0">
                <a:solidFill>
                  <a:srgbClr val="2B3541"/>
                </a:solidFill>
                <a:latin typeface="Funnel Sans" pitchFamily="34" charset="0"/>
                <a:ea typeface="Funnel Sans" pitchFamily="34" charset="-122"/>
                <a:cs typeface="Funnel Sans" pitchFamily="34" charset="-120"/>
              </a:rPr>
              <a:t>Future versions could integrate with other smart home devices for even more comprehensive automation.</a:t>
            </a:r>
            <a:endParaRPr lang="en-US" sz="1900" dirty="0"/>
          </a:p>
        </p:txBody>
      </p:sp>
      <p:sp>
        <p:nvSpPr>
          <p:cNvPr id="14" name="Shape 12"/>
          <p:cNvSpPr/>
          <p:nvPr/>
        </p:nvSpPr>
        <p:spPr>
          <a:xfrm>
            <a:off x="7008376" y="6146542"/>
            <a:ext cx="613767" cy="613767"/>
          </a:xfrm>
          <a:prstGeom prst="roundRect">
            <a:avLst>
              <a:gd name="adj" fmla="val 16801"/>
            </a:avLst>
          </a:prstGeom>
          <a:solidFill>
            <a:srgbClr val="FAF5EB"/>
          </a:solidFill>
          <a:ln w="30480">
            <a:solidFill>
              <a:srgbClr val="D5CDBE"/>
            </a:solidFill>
            <a:prstDash val="solid"/>
          </a:ln>
        </p:spPr>
      </p:sp>
      <p:pic>
        <p:nvPicPr>
          <p:cNvPr id="1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61848" y="6299895"/>
            <a:ext cx="306824" cy="3068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713809" y="374213"/>
            <a:ext cx="3202543" cy="400288"/>
          </a:xfrm>
          <a:prstGeom prst="rect">
            <a:avLst/>
          </a:prstGeom>
          <a:noFill/>
          <a:ln/>
        </p:spPr>
        <p:txBody>
          <a:bodyPr wrap="none" lIns="0" tIns="0" rIns="0" bIns="0" rtlCol="0" anchor="t"/>
          <a:lstStyle/>
          <a:p>
            <a:pPr marL="0" indent="0" algn="ctr">
              <a:lnSpc>
                <a:spcPts val="3150"/>
              </a:lnSpc>
              <a:buNone/>
            </a:pPr>
            <a:r>
              <a:rPr lang="en-US" sz="2500" dirty="0">
                <a:solidFill>
                  <a:srgbClr val="051D3A"/>
                </a:solidFill>
                <a:latin typeface="Funnel Display" pitchFamily="34" charset="0"/>
                <a:ea typeface="Funnel Display" pitchFamily="34" charset="-122"/>
                <a:cs typeface="Funnel Display" pitchFamily="34" charset="-120"/>
              </a:rPr>
              <a:t>Class Diagram</a:t>
            </a:r>
            <a:endParaRPr lang="en-US" sz="2500" dirty="0"/>
          </a:p>
        </p:txBody>
      </p:sp>
      <p:sp>
        <p:nvSpPr>
          <p:cNvPr id="3" name="Text 1"/>
          <p:cNvSpPr/>
          <p:nvPr/>
        </p:nvSpPr>
        <p:spPr>
          <a:xfrm>
            <a:off x="3968472" y="1100971"/>
            <a:ext cx="1845826"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5" name="Text 2"/>
          <p:cNvSpPr/>
          <p:nvPr/>
        </p:nvSpPr>
        <p:spPr>
          <a:xfrm>
            <a:off x="8830985" y="1100971"/>
            <a:ext cx="1845826"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6" name="Text 3"/>
          <p:cNvSpPr/>
          <p:nvPr/>
        </p:nvSpPr>
        <p:spPr>
          <a:xfrm>
            <a:off x="3968472" y="7638098"/>
            <a:ext cx="6693337" cy="217646"/>
          </a:xfrm>
          <a:prstGeom prst="rect">
            <a:avLst/>
          </a:prstGeom>
          <a:noFill/>
          <a:ln/>
        </p:spPr>
        <p:txBody>
          <a:bodyPr wrap="none" lIns="0" tIns="0" rIns="0" bIns="0" rtlCol="0" anchor="t"/>
          <a:lstStyle/>
          <a:p>
            <a:pPr marL="0" indent="0" algn="l">
              <a:lnSpc>
                <a:spcPts val="1700"/>
              </a:lnSpc>
              <a:buNone/>
            </a:pPr>
            <a:endParaRPr lang="en-US" sz="105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08" y="1485564"/>
            <a:ext cx="13477911" cy="57425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979432" y="545902"/>
            <a:ext cx="4671417" cy="584002"/>
          </a:xfrm>
          <a:prstGeom prst="rect">
            <a:avLst/>
          </a:prstGeom>
          <a:noFill/>
          <a:ln/>
        </p:spPr>
        <p:txBody>
          <a:bodyPr wrap="none" lIns="0" tIns="0" rIns="0" bIns="0" rtlCol="0" anchor="t"/>
          <a:lstStyle/>
          <a:p>
            <a:pPr marL="0" indent="0" algn="ctr">
              <a:lnSpc>
                <a:spcPts val="4550"/>
              </a:lnSpc>
              <a:buNone/>
            </a:pPr>
            <a:r>
              <a:rPr lang="en-US" sz="3650" dirty="0">
                <a:solidFill>
                  <a:srgbClr val="051D3A"/>
                </a:solidFill>
                <a:latin typeface="Funnel Display" pitchFamily="34" charset="0"/>
                <a:ea typeface="Funnel Display" pitchFamily="34" charset="-122"/>
                <a:cs typeface="Funnel Display" pitchFamily="34" charset="-120"/>
              </a:rPr>
              <a:t>Running code</a:t>
            </a:r>
            <a:endParaRPr lang="en-US" sz="3650" dirty="0"/>
          </a:p>
        </p:txBody>
      </p:sp>
      <p:pic>
        <p:nvPicPr>
          <p:cNvPr id="3" name="Image 0" descr="preencoded.png"/>
          <p:cNvPicPr>
            <a:picLocks noChangeAspect="1"/>
          </p:cNvPicPr>
          <p:nvPr/>
        </p:nvPicPr>
        <p:blipFill>
          <a:blip r:embed="rId3"/>
          <a:stretch>
            <a:fillRect/>
          </a:stretch>
        </p:blipFill>
        <p:spPr>
          <a:xfrm>
            <a:off x="2433399" y="1427678"/>
            <a:ext cx="9203412" cy="5174337"/>
          </a:xfrm>
          <a:prstGeom prst="rect">
            <a:avLst/>
          </a:prstGeom>
        </p:spPr>
      </p:pic>
      <p:sp>
        <p:nvSpPr>
          <p:cNvPr id="4" name="Text 1"/>
          <p:cNvSpPr/>
          <p:nvPr/>
        </p:nvSpPr>
        <p:spPr>
          <a:xfrm>
            <a:off x="2433399" y="6825258"/>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2433399" y="7366159"/>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44679" y="897612"/>
            <a:ext cx="11444645" cy="64343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79432" y="545902"/>
            <a:ext cx="4671417" cy="584002"/>
          </a:xfrm>
          <a:prstGeom prst="rect">
            <a:avLst/>
          </a:prstGeom>
          <a:noFill/>
          <a:ln/>
        </p:spPr>
        <p:txBody>
          <a:bodyPr wrap="none" lIns="0" tIns="0" rIns="0" bIns="0" rtlCol="0" anchor="t"/>
          <a:lstStyle/>
          <a:p>
            <a:pPr marL="0" indent="0" algn="ctr">
              <a:lnSpc>
                <a:spcPts val="4550"/>
              </a:lnSpc>
              <a:buNone/>
            </a:pPr>
            <a:r>
              <a:rPr lang="en-US" sz="3650" dirty="0" err="1" smtClean="0">
                <a:solidFill>
                  <a:srgbClr val="051D3A"/>
                </a:solidFill>
                <a:latin typeface="Funnel Display" pitchFamily="34" charset="0"/>
              </a:rPr>
              <a:t>Blynk</a:t>
            </a:r>
            <a:r>
              <a:rPr lang="en-US" sz="3650" dirty="0" smtClean="0">
                <a:solidFill>
                  <a:srgbClr val="051D3A"/>
                </a:solidFill>
                <a:latin typeface="Funnel Display" pitchFamily="34" charset="0"/>
              </a:rPr>
              <a:t> Dashboard</a:t>
            </a:r>
            <a:endParaRPr lang="en-US" sz="3650" dirty="0"/>
          </a:p>
        </p:txBody>
      </p:sp>
      <p:sp>
        <p:nvSpPr>
          <p:cNvPr id="4" name="Text 1"/>
          <p:cNvSpPr/>
          <p:nvPr/>
        </p:nvSpPr>
        <p:spPr>
          <a:xfrm>
            <a:off x="2433399" y="6825258"/>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2433399" y="7366159"/>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69" y="1347850"/>
            <a:ext cx="12499238" cy="6335968"/>
          </a:xfrm>
          <a:prstGeom prst="rect">
            <a:avLst/>
          </a:prstGeom>
        </p:spPr>
      </p:pic>
    </p:spTree>
    <p:extLst>
      <p:ext uri="{BB962C8B-B14F-4D97-AF65-F5344CB8AC3E}">
        <p14:creationId xmlns:p14="http://schemas.microsoft.com/office/powerpoint/2010/main" val="147099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79432" y="545902"/>
            <a:ext cx="4671417" cy="584002"/>
          </a:xfrm>
          <a:prstGeom prst="rect">
            <a:avLst/>
          </a:prstGeom>
          <a:noFill/>
          <a:ln/>
        </p:spPr>
        <p:txBody>
          <a:bodyPr wrap="none" lIns="0" tIns="0" rIns="0" bIns="0" rtlCol="0" anchor="t"/>
          <a:lstStyle/>
          <a:p>
            <a:pPr marL="0" indent="0" algn="ctr">
              <a:lnSpc>
                <a:spcPts val="4550"/>
              </a:lnSpc>
              <a:buNone/>
            </a:pPr>
            <a:r>
              <a:rPr lang="en-US" sz="3650" dirty="0" smtClean="0">
                <a:solidFill>
                  <a:srgbClr val="051D3A"/>
                </a:solidFill>
                <a:latin typeface="Funnel Display" pitchFamily="34" charset="0"/>
              </a:rPr>
              <a:t>Node-Red Dashboard</a:t>
            </a:r>
            <a:endParaRPr lang="en-US" sz="3650" dirty="0"/>
          </a:p>
        </p:txBody>
      </p:sp>
      <p:sp>
        <p:nvSpPr>
          <p:cNvPr id="4" name="Text 1"/>
          <p:cNvSpPr/>
          <p:nvPr/>
        </p:nvSpPr>
        <p:spPr>
          <a:xfrm>
            <a:off x="2433399" y="6825258"/>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2433399" y="7366159"/>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792" y="1448445"/>
            <a:ext cx="12836696" cy="6076543"/>
          </a:xfrm>
          <a:prstGeom prst="rect">
            <a:avLst/>
          </a:prstGeom>
        </p:spPr>
      </p:pic>
    </p:spTree>
    <p:extLst>
      <p:ext uri="{BB962C8B-B14F-4D97-AF65-F5344CB8AC3E}">
        <p14:creationId xmlns:p14="http://schemas.microsoft.com/office/powerpoint/2010/main" val="428932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79432" y="545902"/>
            <a:ext cx="4671417" cy="584002"/>
          </a:xfrm>
          <a:prstGeom prst="rect">
            <a:avLst/>
          </a:prstGeom>
          <a:noFill/>
          <a:ln/>
        </p:spPr>
        <p:txBody>
          <a:bodyPr wrap="none" lIns="0" tIns="0" rIns="0" bIns="0" rtlCol="0" anchor="t"/>
          <a:lstStyle/>
          <a:p>
            <a:pPr marL="0" indent="0" algn="ctr">
              <a:lnSpc>
                <a:spcPts val="4550"/>
              </a:lnSpc>
              <a:buNone/>
            </a:pPr>
            <a:r>
              <a:rPr lang="en-US" sz="3650" dirty="0" smtClean="0">
                <a:solidFill>
                  <a:srgbClr val="051D3A"/>
                </a:solidFill>
                <a:latin typeface="Funnel Display" pitchFamily="34" charset="0"/>
              </a:rPr>
              <a:t>Prototype</a:t>
            </a:r>
            <a:endParaRPr lang="en-US" sz="3650" dirty="0"/>
          </a:p>
        </p:txBody>
      </p:sp>
      <p:sp>
        <p:nvSpPr>
          <p:cNvPr id="4" name="Text 1"/>
          <p:cNvSpPr/>
          <p:nvPr/>
        </p:nvSpPr>
        <p:spPr>
          <a:xfrm>
            <a:off x="2433399" y="6825258"/>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2433399" y="7366159"/>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7337" b="6173"/>
          <a:stretch/>
        </p:blipFill>
        <p:spPr>
          <a:xfrm>
            <a:off x="4521652" y="1512200"/>
            <a:ext cx="5449661" cy="6441771"/>
          </a:xfrm>
          <a:prstGeom prst="rect">
            <a:avLst/>
          </a:prstGeom>
        </p:spPr>
      </p:pic>
    </p:spTree>
    <p:extLst>
      <p:ext uri="{BB962C8B-B14F-4D97-AF65-F5344CB8AC3E}">
        <p14:creationId xmlns:p14="http://schemas.microsoft.com/office/powerpoint/2010/main" val="338534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79432" y="545902"/>
            <a:ext cx="4671417" cy="584002"/>
          </a:xfrm>
          <a:prstGeom prst="rect">
            <a:avLst/>
          </a:prstGeom>
          <a:noFill/>
          <a:ln/>
        </p:spPr>
        <p:txBody>
          <a:bodyPr wrap="none" lIns="0" tIns="0" rIns="0" bIns="0" rtlCol="0" anchor="t"/>
          <a:lstStyle/>
          <a:p>
            <a:pPr marL="0" indent="0" algn="ctr">
              <a:lnSpc>
                <a:spcPts val="4550"/>
              </a:lnSpc>
              <a:buNone/>
            </a:pPr>
            <a:r>
              <a:rPr lang="en-US" sz="3650" dirty="0" smtClean="0">
                <a:solidFill>
                  <a:srgbClr val="051D3A"/>
                </a:solidFill>
                <a:latin typeface="Funnel Display" pitchFamily="34" charset="0"/>
              </a:rPr>
              <a:t>Working System</a:t>
            </a:r>
            <a:endParaRPr lang="en-US" sz="3650" dirty="0"/>
          </a:p>
        </p:txBody>
      </p:sp>
      <p:sp>
        <p:nvSpPr>
          <p:cNvPr id="4" name="Text 1"/>
          <p:cNvSpPr/>
          <p:nvPr/>
        </p:nvSpPr>
        <p:spPr>
          <a:xfrm>
            <a:off x="2433399" y="6825258"/>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2433399" y="7366159"/>
            <a:ext cx="9763482" cy="31765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78" y="1353146"/>
            <a:ext cx="11230479" cy="6311587"/>
          </a:xfrm>
          <a:prstGeom prst="rect">
            <a:avLst/>
          </a:prstGeom>
        </p:spPr>
      </p:pic>
    </p:spTree>
    <p:extLst>
      <p:ext uri="{BB962C8B-B14F-4D97-AF65-F5344CB8AC3E}">
        <p14:creationId xmlns:p14="http://schemas.microsoft.com/office/powerpoint/2010/main" val="310751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547104" y="535543"/>
            <a:ext cx="6426160" cy="570309"/>
          </a:xfrm>
          <a:prstGeom prst="rect">
            <a:avLst/>
          </a:prstGeom>
          <a:noFill/>
          <a:ln/>
        </p:spPr>
        <p:txBody>
          <a:bodyPr wrap="none" lIns="0" tIns="0" rIns="0" bIns="0" rtlCol="0" anchor="t"/>
          <a:lstStyle/>
          <a:p>
            <a:pPr marL="0" indent="0" algn="l">
              <a:lnSpc>
                <a:spcPts val="4450"/>
              </a:lnSpc>
              <a:buNone/>
            </a:pPr>
            <a:r>
              <a:rPr lang="en-US" sz="3550" dirty="0">
                <a:solidFill>
                  <a:srgbClr val="051D3A"/>
                </a:solidFill>
                <a:latin typeface="Funnel Display" pitchFamily="34" charset="0"/>
                <a:ea typeface="Funnel Display" pitchFamily="34" charset="-122"/>
                <a:cs typeface="Funnel Display" pitchFamily="34" charset="-120"/>
              </a:rPr>
              <a:t>Project Overview &amp; Objectives</a:t>
            </a:r>
            <a:endParaRPr lang="en-US" sz="3550" dirty="0"/>
          </a:p>
        </p:txBody>
      </p:sp>
      <p:sp>
        <p:nvSpPr>
          <p:cNvPr id="3" name="Text 1"/>
          <p:cNvSpPr/>
          <p:nvPr/>
        </p:nvSpPr>
        <p:spPr>
          <a:xfrm>
            <a:off x="2547104" y="1493639"/>
            <a:ext cx="9536192" cy="1551384"/>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The Edge-AI Assisted Occupancy-Adaptive Climate Control System is an innovative IoT solution that intelligently adjusts the indoor climate based on real-time environmental and occupancy data. By leveraging Edge AI (TinyML), the system can predict user comfort levels locally on the ESP32, without relying heavily on cloud servers. This adaptive system ensures efficient energy use, providing comfort when needed and saving power when the room is unoccupied.</a:t>
            </a:r>
            <a:endParaRPr lang="en-US" sz="1500" dirty="0"/>
          </a:p>
        </p:txBody>
      </p:sp>
      <p:sp>
        <p:nvSpPr>
          <p:cNvPr id="4" name="Text 2"/>
          <p:cNvSpPr/>
          <p:nvPr/>
        </p:nvSpPr>
        <p:spPr>
          <a:xfrm>
            <a:off x="2547104" y="3335893"/>
            <a:ext cx="2737604" cy="342067"/>
          </a:xfrm>
          <a:prstGeom prst="rect">
            <a:avLst/>
          </a:prstGeom>
          <a:noFill/>
          <a:ln/>
        </p:spPr>
        <p:txBody>
          <a:bodyPr wrap="none" lIns="0" tIns="0" rIns="0" bIns="0" rtlCol="0" anchor="t"/>
          <a:lstStyle/>
          <a:p>
            <a:pPr marL="0" indent="0" algn="l">
              <a:lnSpc>
                <a:spcPts val="2650"/>
              </a:lnSpc>
              <a:buNone/>
            </a:pPr>
            <a:r>
              <a:rPr lang="en-US" sz="2150" dirty="0">
                <a:solidFill>
                  <a:srgbClr val="051D3A"/>
                </a:solidFill>
                <a:latin typeface="Funnel Display" pitchFamily="34" charset="0"/>
                <a:ea typeface="Funnel Display" pitchFamily="34" charset="-122"/>
                <a:cs typeface="Funnel Display" pitchFamily="34" charset="-120"/>
              </a:rPr>
              <a:t>Key Objectives</a:t>
            </a:r>
            <a:endParaRPr lang="en-US" sz="2150" dirty="0"/>
          </a:p>
        </p:txBody>
      </p:sp>
      <p:sp>
        <p:nvSpPr>
          <p:cNvPr id="5" name="Shape 3"/>
          <p:cNvSpPr/>
          <p:nvPr/>
        </p:nvSpPr>
        <p:spPr>
          <a:xfrm>
            <a:off x="2547104" y="3968829"/>
            <a:ext cx="4671179" cy="1765697"/>
          </a:xfrm>
          <a:prstGeom prst="roundRect">
            <a:avLst>
              <a:gd name="adj" fmla="val 6214"/>
            </a:avLst>
          </a:prstGeom>
          <a:solidFill>
            <a:srgbClr val="FAF5EB"/>
          </a:solidFill>
          <a:ln w="22860">
            <a:solidFill>
              <a:srgbClr val="D5CDBE"/>
            </a:solidFill>
            <a:prstDash val="solid"/>
          </a:ln>
        </p:spPr>
      </p:sp>
      <p:sp>
        <p:nvSpPr>
          <p:cNvPr id="6" name="Shape 4"/>
          <p:cNvSpPr/>
          <p:nvPr/>
        </p:nvSpPr>
        <p:spPr>
          <a:xfrm>
            <a:off x="2524244" y="3968829"/>
            <a:ext cx="91440" cy="1765697"/>
          </a:xfrm>
          <a:prstGeom prst="roundRect">
            <a:avLst>
              <a:gd name="adj" fmla="val 89071"/>
            </a:avLst>
          </a:prstGeom>
          <a:solidFill>
            <a:srgbClr val="3371A5"/>
          </a:solidFill>
          <a:ln/>
        </p:spPr>
      </p:sp>
      <p:sp>
        <p:nvSpPr>
          <p:cNvPr id="7" name="Text 5"/>
          <p:cNvSpPr/>
          <p:nvPr/>
        </p:nvSpPr>
        <p:spPr>
          <a:xfrm>
            <a:off x="2832378" y="4185523"/>
            <a:ext cx="2745938" cy="285155"/>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IoT-based Climate Control</a:t>
            </a:r>
            <a:endParaRPr lang="en-US" sz="1750" dirty="0"/>
          </a:p>
        </p:txBody>
      </p:sp>
      <p:sp>
        <p:nvSpPr>
          <p:cNvPr id="8" name="Text 6"/>
          <p:cNvSpPr/>
          <p:nvPr/>
        </p:nvSpPr>
        <p:spPr>
          <a:xfrm>
            <a:off x="2832378" y="4587002"/>
            <a:ext cx="4169212" cy="930831"/>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Automatically adjusts the indoor environment based on temperature, humidity, light levels, and occupancy.</a:t>
            </a:r>
            <a:endParaRPr lang="en-US" sz="1500" dirty="0"/>
          </a:p>
        </p:txBody>
      </p:sp>
      <p:sp>
        <p:nvSpPr>
          <p:cNvPr id="9" name="Shape 7"/>
          <p:cNvSpPr/>
          <p:nvPr/>
        </p:nvSpPr>
        <p:spPr>
          <a:xfrm>
            <a:off x="7412117" y="3968829"/>
            <a:ext cx="4671179" cy="1765697"/>
          </a:xfrm>
          <a:prstGeom prst="roundRect">
            <a:avLst>
              <a:gd name="adj" fmla="val 6214"/>
            </a:avLst>
          </a:prstGeom>
          <a:solidFill>
            <a:srgbClr val="FAF5EB"/>
          </a:solidFill>
          <a:ln w="22860">
            <a:solidFill>
              <a:srgbClr val="D5CDBE"/>
            </a:solidFill>
            <a:prstDash val="solid"/>
          </a:ln>
        </p:spPr>
      </p:sp>
      <p:sp>
        <p:nvSpPr>
          <p:cNvPr id="10" name="Shape 8"/>
          <p:cNvSpPr/>
          <p:nvPr/>
        </p:nvSpPr>
        <p:spPr>
          <a:xfrm>
            <a:off x="7389257" y="3968829"/>
            <a:ext cx="91440" cy="1765697"/>
          </a:xfrm>
          <a:prstGeom prst="roundRect">
            <a:avLst>
              <a:gd name="adj" fmla="val 89071"/>
            </a:avLst>
          </a:prstGeom>
          <a:solidFill>
            <a:srgbClr val="3371A5"/>
          </a:solidFill>
          <a:ln/>
        </p:spPr>
      </p:sp>
      <p:sp>
        <p:nvSpPr>
          <p:cNvPr id="11" name="Text 9"/>
          <p:cNvSpPr/>
          <p:nvPr/>
        </p:nvSpPr>
        <p:spPr>
          <a:xfrm>
            <a:off x="7697391" y="4185523"/>
            <a:ext cx="2281357" cy="285155"/>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Edge AI with TinyML</a:t>
            </a:r>
            <a:endParaRPr lang="en-US" sz="1750" dirty="0"/>
          </a:p>
        </p:txBody>
      </p:sp>
      <p:sp>
        <p:nvSpPr>
          <p:cNvPr id="12" name="Text 10"/>
          <p:cNvSpPr/>
          <p:nvPr/>
        </p:nvSpPr>
        <p:spPr>
          <a:xfrm>
            <a:off x="7697391" y="4587002"/>
            <a:ext cx="4169212" cy="930831"/>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Implement local machine learning (TinyML) on ESP32 for comfort prediction without cloud dependency.</a:t>
            </a:r>
            <a:endParaRPr lang="en-US" sz="1500" dirty="0"/>
          </a:p>
        </p:txBody>
      </p:sp>
      <p:sp>
        <p:nvSpPr>
          <p:cNvPr id="13" name="Shape 11"/>
          <p:cNvSpPr/>
          <p:nvPr/>
        </p:nvSpPr>
        <p:spPr>
          <a:xfrm>
            <a:off x="2547104" y="5928360"/>
            <a:ext cx="4671179" cy="1765697"/>
          </a:xfrm>
          <a:prstGeom prst="roundRect">
            <a:avLst>
              <a:gd name="adj" fmla="val 6214"/>
            </a:avLst>
          </a:prstGeom>
          <a:solidFill>
            <a:srgbClr val="FAF5EB"/>
          </a:solidFill>
          <a:ln w="22860">
            <a:solidFill>
              <a:srgbClr val="D5CDBE"/>
            </a:solidFill>
            <a:prstDash val="solid"/>
          </a:ln>
        </p:spPr>
      </p:sp>
      <p:sp>
        <p:nvSpPr>
          <p:cNvPr id="14" name="Shape 12"/>
          <p:cNvSpPr/>
          <p:nvPr/>
        </p:nvSpPr>
        <p:spPr>
          <a:xfrm>
            <a:off x="2524244" y="5928360"/>
            <a:ext cx="91440" cy="1765697"/>
          </a:xfrm>
          <a:prstGeom prst="roundRect">
            <a:avLst>
              <a:gd name="adj" fmla="val 89071"/>
            </a:avLst>
          </a:prstGeom>
          <a:solidFill>
            <a:srgbClr val="3371A5"/>
          </a:solidFill>
          <a:ln/>
        </p:spPr>
      </p:sp>
      <p:sp>
        <p:nvSpPr>
          <p:cNvPr id="15" name="Text 13"/>
          <p:cNvSpPr/>
          <p:nvPr/>
        </p:nvSpPr>
        <p:spPr>
          <a:xfrm>
            <a:off x="2832378" y="6145054"/>
            <a:ext cx="2316956" cy="285155"/>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Occupancy Detection</a:t>
            </a:r>
            <a:endParaRPr lang="en-US" sz="1750" dirty="0"/>
          </a:p>
        </p:txBody>
      </p:sp>
      <p:sp>
        <p:nvSpPr>
          <p:cNvPr id="16" name="Text 14"/>
          <p:cNvSpPr/>
          <p:nvPr/>
        </p:nvSpPr>
        <p:spPr>
          <a:xfrm>
            <a:off x="2832378" y="6546533"/>
            <a:ext cx="4169212" cy="620554"/>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Accurate detection of human presence using PIR sensors to control HVAC devices (fan/AC).</a:t>
            </a:r>
            <a:endParaRPr lang="en-US" sz="1500" dirty="0"/>
          </a:p>
        </p:txBody>
      </p:sp>
      <p:sp>
        <p:nvSpPr>
          <p:cNvPr id="17" name="Shape 15"/>
          <p:cNvSpPr/>
          <p:nvPr/>
        </p:nvSpPr>
        <p:spPr>
          <a:xfrm>
            <a:off x="7412117" y="5928360"/>
            <a:ext cx="4671179" cy="1765697"/>
          </a:xfrm>
          <a:prstGeom prst="roundRect">
            <a:avLst>
              <a:gd name="adj" fmla="val 6214"/>
            </a:avLst>
          </a:prstGeom>
          <a:solidFill>
            <a:srgbClr val="FAF5EB"/>
          </a:solidFill>
          <a:ln w="22860">
            <a:solidFill>
              <a:srgbClr val="D5CDBE"/>
            </a:solidFill>
            <a:prstDash val="solid"/>
          </a:ln>
        </p:spPr>
      </p:sp>
      <p:sp>
        <p:nvSpPr>
          <p:cNvPr id="18" name="Shape 16"/>
          <p:cNvSpPr/>
          <p:nvPr/>
        </p:nvSpPr>
        <p:spPr>
          <a:xfrm>
            <a:off x="7389257" y="5928360"/>
            <a:ext cx="91440" cy="1765697"/>
          </a:xfrm>
          <a:prstGeom prst="roundRect">
            <a:avLst>
              <a:gd name="adj" fmla="val 89071"/>
            </a:avLst>
          </a:prstGeom>
          <a:solidFill>
            <a:srgbClr val="3371A5"/>
          </a:solidFill>
          <a:ln/>
        </p:spPr>
      </p:sp>
      <p:sp>
        <p:nvSpPr>
          <p:cNvPr id="19" name="Text 17"/>
          <p:cNvSpPr/>
          <p:nvPr/>
        </p:nvSpPr>
        <p:spPr>
          <a:xfrm>
            <a:off x="7697391" y="6145054"/>
            <a:ext cx="2281357" cy="285155"/>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Energy Efficiency</a:t>
            </a:r>
            <a:endParaRPr lang="en-US" sz="1750" dirty="0"/>
          </a:p>
        </p:txBody>
      </p:sp>
      <p:sp>
        <p:nvSpPr>
          <p:cNvPr id="20" name="Text 18"/>
          <p:cNvSpPr/>
          <p:nvPr/>
        </p:nvSpPr>
        <p:spPr>
          <a:xfrm>
            <a:off x="7697391" y="6546533"/>
            <a:ext cx="4169212" cy="930831"/>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Prevents unnecessary HVAC operation in unoccupied rooms, reducing energy consumption.</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244679" y="1821537"/>
            <a:ext cx="8527018" cy="726043"/>
          </a:xfrm>
          <a:prstGeom prst="rect">
            <a:avLst/>
          </a:prstGeom>
          <a:noFill/>
          <a:ln/>
        </p:spPr>
        <p:txBody>
          <a:bodyPr wrap="none" lIns="0" tIns="0" rIns="0" bIns="0" rtlCol="0" anchor="t"/>
          <a:lstStyle/>
          <a:p>
            <a:pPr marL="0" indent="0" algn="l">
              <a:lnSpc>
                <a:spcPts val="5700"/>
              </a:lnSpc>
              <a:buNone/>
            </a:pPr>
            <a:r>
              <a:rPr lang="en-US" sz="4550" dirty="0">
                <a:solidFill>
                  <a:srgbClr val="051D3A"/>
                </a:solidFill>
                <a:latin typeface="Funnel Display" pitchFamily="34" charset="0"/>
                <a:ea typeface="Funnel Display" pitchFamily="34" charset="-122"/>
                <a:cs typeface="Funnel Display" pitchFamily="34" charset="-120"/>
              </a:rPr>
              <a:t>Project Team &amp; Responsibilities</a:t>
            </a:r>
            <a:endParaRPr lang="en-US" sz="4550" dirty="0"/>
          </a:p>
        </p:txBody>
      </p:sp>
      <p:sp>
        <p:nvSpPr>
          <p:cNvPr id="3" name="Shape 1"/>
          <p:cNvSpPr/>
          <p:nvPr/>
        </p:nvSpPr>
        <p:spPr>
          <a:xfrm>
            <a:off x="1244679" y="3041333"/>
            <a:ext cx="5947053" cy="3366611"/>
          </a:xfrm>
          <a:prstGeom prst="roundRect">
            <a:avLst>
              <a:gd name="adj" fmla="val 3080"/>
            </a:avLst>
          </a:prstGeom>
          <a:solidFill>
            <a:srgbClr val="FAF5EB"/>
          </a:solidFill>
          <a:ln w="15240">
            <a:solidFill>
              <a:srgbClr val="D5CDBE"/>
            </a:solidFill>
            <a:prstDash val="solid"/>
          </a:ln>
        </p:spPr>
      </p:sp>
      <p:sp>
        <p:nvSpPr>
          <p:cNvPr id="4" name="Shape 2"/>
          <p:cNvSpPr/>
          <p:nvPr/>
        </p:nvSpPr>
        <p:spPr>
          <a:xfrm>
            <a:off x="1506736" y="3303389"/>
            <a:ext cx="740569" cy="740569"/>
          </a:xfrm>
          <a:prstGeom prst="roundRect">
            <a:avLst>
              <a:gd name="adj" fmla="val 12346028"/>
            </a:avLst>
          </a:prstGeom>
          <a:solidFill>
            <a:srgbClr val="3371A5"/>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710333" y="3506986"/>
            <a:ext cx="333256" cy="333256"/>
          </a:xfrm>
          <a:prstGeom prst="rect">
            <a:avLst/>
          </a:prstGeom>
        </p:spPr>
      </p:pic>
      <p:sp>
        <p:nvSpPr>
          <p:cNvPr id="6" name="Text 3"/>
          <p:cNvSpPr/>
          <p:nvPr/>
        </p:nvSpPr>
        <p:spPr>
          <a:xfrm>
            <a:off x="1506736" y="4290774"/>
            <a:ext cx="3485436" cy="435531"/>
          </a:xfrm>
          <a:prstGeom prst="rect">
            <a:avLst/>
          </a:prstGeom>
          <a:noFill/>
          <a:ln/>
        </p:spPr>
        <p:txBody>
          <a:bodyPr wrap="none" lIns="0" tIns="0" rIns="0" bIns="0" rtlCol="0" anchor="t"/>
          <a:lstStyle/>
          <a:p>
            <a:pPr marL="0" indent="0" algn="l">
              <a:lnSpc>
                <a:spcPts val="3400"/>
              </a:lnSpc>
              <a:buNone/>
            </a:pPr>
            <a:r>
              <a:rPr lang="en-US" sz="2700" dirty="0">
                <a:solidFill>
                  <a:srgbClr val="2B3541"/>
                </a:solidFill>
                <a:latin typeface="Funnel Display" pitchFamily="34" charset="0"/>
                <a:ea typeface="Funnel Display" pitchFamily="34" charset="-122"/>
                <a:cs typeface="Funnel Display" pitchFamily="34" charset="-120"/>
              </a:rPr>
              <a:t>Wania Zainab</a:t>
            </a:r>
            <a:endParaRPr lang="en-US" sz="2700" dirty="0"/>
          </a:p>
        </p:txBody>
      </p:sp>
      <p:sp>
        <p:nvSpPr>
          <p:cNvPr id="7" name="Text 4"/>
          <p:cNvSpPr/>
          <p:nvPr/>
        </p:nvSpPr>
        <p:spPr>
          <a:xfrm>
            <a:off x="1506736" y="4874419"/>
            <a:ext cx="5422940"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B3541"/>
                </a:solidFill>
                <a:latin typeface="Funnel Sans" pitchFamily="34" charset="0"/>
                <a:ea typeface="Funnel Sans" pitchFamily="34" charset="-122"/>
                <a:cs typeface="Funnel Sans" pitchFamily="34" charset="-120"/>
              </a:rPr>
              <a:t>Hardware Integration (Sensors, Relays, OLED)</a:t>
            </a:r>
            <a:endParaRPr lang="en-US" sz="1900" dirty="0"/>
          </a:p>
        </p:txBody>
      </p:sp>
      <p:sp>
        <p:nvSpPr>
          <p:cNvPr id="8" name="Text 5"/>
          <p:cNvSpPr/>
          <p:nvPr/>
        </p:nvSpPr>
        <p:spPr>
          <a:xfrm>
            <a:off x="1506736" y="5355788"/>
            <a:ext cx="5422940"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B3541"/>
                </a:solidFill>
                <a:latin typeface="Funnel Sans" pitchFamily="34" charset="0"/>
                <a:ea typeface="Funnel Sans" pitchFamily="34" charset="-122"/>
                <a:cs typeface="Funnel Sans" pitchFamily="34" charset="-120"/>
              </a:rPr>
              <a:t>Firmware Development (ESP32, TinyML model)</a:t>
            </a:r>
            <a:endParaRPr lang="en-US" sz="1900" dirty="0"/>
          </a:p>
        </p:txBody>
      </p:sp>
      <p:sp>
        <p:nvSpPr>
          <p:cNvPr id="9" name="Shape 6"/>
          <p:cNvSpPr/>
          <p:nvPr/>
        </p:nvSpPr>
        <p:spPr>
          <a:xfrm>
            <a:off x="7438549" y="3041333"/>
            <a:ext cx="5947172" cy="3366611"/>
          </a:xfrm>
          <a:prstGeom prst="roundRect">
            <a:avLst>
              <a:gd name="adj" fmla="val 3080"/>
            </a:avLst>
          </a:prstGeom>
          <a:solidFill>
            <a:srgbClr val="FAF5EB"/>
          </a:solidFill>
          <a:ln w="15240">
            <a:solidFill>
              <a:srgbClr val="D5CDBE"/>
            </a:solidFill>
            <a:prstDash val="solid"/>
          </a:ln>
        </p:spPr>
      </p:sp>
      <p:sp>
        <p:nvSpPr>
          <p:cNvPr id="10" name="Shape 7"/>
          <p:cNvSpPr/>
          <p:nvPr/>
        </p:nvSpPr>
        <p:spPr>
          <a:xfrm>
            <a:off x="7700605" y="3303389"/>
            <a:ext cx="740569" cy="740569"/>
          </a:xfrm>
          <a:prstGeom prst="roundRect">
            <a:avLst>
              <a:gd name="adj" fmla="val 12346028"/>
            </a:avLst>
          </a:prstGeom>
          <a:solidFill>
            <a:srgbClr val="3371A5"/>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904202" y="3506986"/>
            <a:ext cx="333256" cy="333256"/>
          </a:xfrm>
          <a:prstGeom prst="rect">
            <a:avLst/>
          </a:prstGeom>
        </p:spPr>
      </p:pic>
      <p:sp>
        <p:nvSpPr>
          <p:cNvPr id="12" name="Text 8"/>
          <p:cNvSpPr/>
          <p:nvPr/>
        </p:nvSpPr>
        <p:spPr>
          <a:xfrm>
            <a:off x="7700605" y="4290774"/>
            <a:ext cx="3485436" cy="435531"/>
          </a:xfrm>
          <a:prstGeom prst="rect">
            <a:avLst/>
          </a:prstGeom>
          <a:noFill/>
          <a:ln/>
        </p:spPr>
        <p:txBody>
          <a:bodyPr wrap="none" lIns="0" tIns="0" rIns="0" bIns="0" rtlCol="0" anchor="t"/>
          <a:lstStyle/>
          <a:p>
            <a:pPr marL="0" indent="0" algn="l">
              <a:lnSpc>
                <a:spcPts val="3400"/>
              </a:lnSpc>
              <a:buNone/>
            </a:pPr>
            <a:r>
              <a:rPr lang="en-US" sz="2700" dirty="0">
                <a:solidFill>
                  <a:srgbClr val="2B3541"/>
                </a:solidFill>
                <a:latin typeface="Funnel Display" pitchFamily="34" charset="0"/>
                <a:ea typeface="Funnel Display" pitchFamily="34" charset="-122"/>
                <a:cs typeface="Funnel Display" pitchFamily="34" charset="-120"/>
              </a:rPr>
              <a:t>Shamaim Khan</a:t>
            </a:r>
            <a:endParaRPr lang="en-US" sz="2700" dirty="0"/>
          </a:p>
        </p:txBody>
      </p:sp>
      <p:sp>
        <p:nvSpPr>
          <p:cNvPr id="13" name="Text 9"/>
          <p:cNvSpPr/>
          <p:nvPr/>
        </p:nvSpPr>
        <p:spPr>
          <a:xfrm>
            <a:off x="7700605" y="4874419"/>
            <a:ext cx="5423059"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B3541"/>
                </a:solidFill>
                <a:latin typeface="Funnel Sans" pitchFamily="34" charset="0"/>
                <a:ea typeface="Funnel Sans" pitchFamily="34" charset="-122"/>
                <a:cs typeface="Funnel Sans" pitchFamily="34" charset="-120"/>
              </a:rPr>
              <a:t>Cloud &amp; Database Setup (Blynk + Dashboard)</a:t>
            </a:r>
            <a:endParaRPr lang="en-US" sz="1900" dirty="0"/>
          </a:p>
        </p:txBody>
      </p:sp>
      <p:sp>
        <p:nvSpPr>
          <p:cNvPr id="14" name="Text 10"/>
          <p:cNvSpPr/>
          <p:nvPr/>
        </p:nvSpPr>
        <p:spPr>
          <a:xfrm>
            <a:off x="7700605" y="5355788"/>
            <a:ext cx="5423059"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B3541"/>
                </a:solidFill>
                <a:latin typeface="Funnel Sans" pitchFamily="34" charset="0"/>
                <a:ea typeface="Funnel Sans" pitchFamily="34" charset="-122"/>
                <a:cs typeface="Funnel Sans" pitchFamily="34" charset="-120"/>
              </a:rPr>
              <a:t>Testing, Validation &amp; Documentation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599248" y="644485"/>
            <a:ext cx="6015395" cy="683657"/>
          </a:xfrm>
          <a:prstGeom prst="rect">
            <a:avLst/>
          </a:prstGeom>
          <a:noFill/>
          <a:ln/>
        </p:spPr>
        <p:txBody>
          <a:bodyPr wrap="none" lIns="0" tIns="0" rIns="0" bIns="0" rtlCol="0" anchor="t"/>
          <a:lstStyle/>
          <a:p>
            <a:pPr marL="0" indent="0" algn="l">
              <a:lnSpc>
                <a:spcPts val="5350"/>
              </a:lnSpc>
              <a:buNone/>
            </a:pPr>
            <a:r>
              <a:rPr lang="en-US" sz="4300" dirty="0">
                <a:solidFill>
                  <a:srgbClr val="051D3A"/>
                </a:solidFill>
                <a:latin typeface="Funnel Display" pitchFamily="34" charset="0"/>
                <a:ea typeface="Funnel Display" pitchFamily="34" charset="-122"/>
                <a:cs typeface="Funnel Display" pitchFamily="34" charset="-120"/>
              </a:rPr>
              <a:t>Hardware Components</a:t>
            </a:r>
            <a:endParaRPr lang="en-US" sz="4300" dirty="0"/>
          </a:p>
        </p:txBody>
      </p:sp>
      <p:sp>
        <p:nvSpPr>
          <p:cNvPr id="3" name="Shape 1"/>
          <p:cNvSpPr/>
          <p:nvPr/>
        </p:nvSpPr>
        <p:spPr>
          <a:xfrm>
            <a:off x="1599248" y="1792962"/>
            <a:ext cx="11431786" cy="5792153"/>
          </a:xfrm>
          <a:prstGeom prst="roundRect">
            <a:avLst>
              <a:gd name="adj" fmla="val 1686"/>
            </a:avLst>
          </a:prstGeom>
          <a:noFill/>
          <a:ln w="7620">
            <a:solidFill>
              <a:srgbClr val="000000">
                <a:alpha val="8000"/>
              </a:srgbClr>
            </a:solidFill>
            <a:prstDash val="solid"/>
          </a:ln>
        </p:spPr>
      </p:sp>
      <p:sp>
        <p:nvSpPr>
          <p:cNvPr id="4" name="Shape 2"/>
          <p:cNvSpPr/>
          <p:nvPr/>
        </p:nvSpPr>
        <p:spPr>
          <a:xfrm>
            <a:off x="1606867" y="1800582"/>
            <a:ext cx="11416546" cy="1037749"/>
          </a:xfrm>
          <a:prstGeom prst="rect">
            <a:avLst/>
          </a:prstGeom>
          <a:solidFill>
            <a:srgbClr val="FFFFFF">
              <a:alpha val="4000"/>
            </a:srgbClr>
          </a:solidFill>
          <a:ln/>
        </p:spPr>
      </p:sp>
      <p:sp>
        <p:nvSpPr>
          <p:cNvPr id="5" name="Text 3"/>
          <p:cNvSpPr/>
          <p:nvPr/>
        </p:nvSpPr>
        <p:spPr>
          <a:xfrm>
            <a:off x="1839397" y="1947624"/>
            <a:ext cx="1814632" cy="743664"/>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ESP32 Dev Module</a:t>
            </a:r>
            <a:endParaRPr lang="en-US" sz="1800" dirty="0"/>
          </a:p>
        </p:txBody>
      </p:sp>
      <p:sp>
        <p:nvSpPr>
          <p:cNvPr id="6" name="Text 4"/>
          <p:cNvSpPr/>
          <p:nvPr/>
        </p:nvSpPr>
        <p:spPr>
          <a:xfrm>
            <a:off x="4126468" y="1947624"/>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The main controller that runs the TinyML model for comfort prediction.</a:t>
            </a:r>
            <a:endParaRPr lang="en-US" sz="1800" dirty="0"/>
          </a:p>
        </p:txBody>
      </p:sp>
      <p:sp>
        <p:nvSpPr>
          <p:cNvPr id="7" name="Shape 5"/>
          <p:cNvSpPr/>
          <p:nvPr/>
        </p:nvSpPr>
        <p:spPr>
          <a:xfrm>
            <a:off x="1606867" y="2838331"/>
            <a:ext cx="11416546" cy="665917"/>
          </a:xfrm>
          <a:prstGeom prst="rect">
            <a:avLst/>
          </a:prstGeom>
          <a:solidFill>
            <a:srgbClr val="000000">
              <a:alpha val="4000"/>
            </a:srgbClr>
          </a:solidFill>
          <a:ln/>
        </p:spPr>
      </p:sp>
      <p:sp>
        <p:nvSpPr>
          <p:cNvPr id="8" name="Text 6"/>
          <p:cNvSpPr/>
          <p:nvPr/>
        </p:nvSpPr>
        <p:spPr>
          <a:xfrm>
            <a:off x="1839397" y="2985373"/>
            <a:ext cx="1814632"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DHT11 Sensor</a:t>
            </a:r>
            <a:endParaRPr lang="en-US" sz="1800" dirty="0"/>
          </a:p>
        </p:txBody>
      </p:sp>
      <p:sp>
        <p:nvSpPr>
          <p:cNvPr id="9" name="Text 7"/>
          <p:cNvSpPr/>
          <p:nvPr/>
        </p:nvSpPr>
        <p:spPr>
          <a:xfrm>
            <a:off x="4126468" y="2985373"/>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Temperature and humidity sensor to monitor indoor conditions.</a:t>
            </a:r>
            <a:endParaRPr lang="en-US" sz="1800" dirty="0"/>
          </a:p>
        </p:txBody>
      </p:sp>
      <p:sp>
        <p:nvSpPr>
          <p:cNvPr id="10" name="Shape 8"/>
          <p:cNvSpPr/>
          <p:nvPr/>
        </p:nvSpPr>
        <p:spPr>
          <a:xfrm>
            <a:off x="1606867" y="3504248"/>
            <a:ext cx="11416546" cy="1037749"/>
          </a:xfrm>
          <a:prstGeom prst="rect">
            <a:avLst/>
          </a:prstGeom>
          <a:solidFill>
            <a:srgbClr val="FFFFFF">
              <a:alpha val="4000"/>
            </a:srgbClr>
          </a:solidFill>
          <a:ln/>
        </p:spPr>
      </p:sp>
      <p:sp>
        <p:nvSpPr>
          <p:cNvPr id="11" name="Text 9"/>
          <p:cNvSpPr/>
          <p:nvPr/>
        </p:nvSpPr>
        <p:spPr>
          <a:xfrm>
            <a:off x="1839397" y="3651290"/>
            <a:ext cx="1814632"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PIR Sensor</a:t>
            </a:r>
            <a:endParaRPr lang="en-US" sz="1800" dirty="0"/>
          </a:p>
        </p:txBody>
      </p:sp>
      <p:sp>
        <p:nvSpPr>
          <p:cNvPr id="12" name="Text 10"/>
          <p:cNvSpPr/>
          <p:nvPr/>
        </p:nvSpPr>
        <p:spPr>
          <a:xfrm>
            <a:off x="4126468" y="3651290"/>
            <a:ext cx="8664535" cy="743664"/>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Detects human presence to trigger HVAC operation only when the room is occupied.</a:t>
            </a:r>
            <a:endParaRPr lang="en-US" sz="1800" dirty="0"/>
          </a:p>
        </p:txBody>
      </p:sp>
      <p:sp>
        <p:nvSpPr>
          <p:cNvPr id="13" name="Shape 11"/>
          <p:cNvSpPr/>
          <p:nvPr/>
        </p:nvSpPr>
        <p:spPr>
          <a:xfrm>
            <a:off x="1606867" y="4541996"/>
            <a:ext cx="11416546" cy="1037749"/>
          </a:xfrm>
          <a:prstGeom prst="rect">
            <a:avLst/>
          </a:prstGeom>
          <a:solidFill>
            <a:srgbClr val="000000">
              <a:alpha val="4000"/>
            </a:srgbClr>
          </a:solidFill>
          <a:ln/>
        </p:spPr>
      </p:sp>
      <p:sp>
        <p:nvSpPr>
          <p:cNvPr id="14" name="Text 12"/>
          <p:cNvSpPr/>
          <p:nvPr/>
        </p:nvSpPr>
        <p:spPr>
          <a:xfrm>
            <a:off x="1839397" y="4689038"/>
            <a:ext cx="1814632" cy="743664"/>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LDR (Light Sensor)</a:t>
            </a:r>
            <a:endParaRPr lang="en-US" sz="1800" dirty="0"/>
          </a:p>
        </p:txBody>
      </p:sp>
      <p:sp>
        <p:nvSpPr>
          <p:cNvPr id="15" name="Text 13"/>
          <p:cNvSpPr/>
          <p:nvPr/>
        </p:nvSpPr>
        <p:spPr>
          <a:xfrm>
            <a:off x="4126468" y="4689038"/>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Measures ambient light levels to adjust the HVAC for optimal comfort.</a:t>
            </a:r>
            <a:endParaRPr lang="en-US" sz="1800" dirty="0"/>
          </a:p>
        </p:txBody>
      </p:sp>
      <p:sp>
        <p:nvSpPr>
          <p:cNvPr id="16" name="Shape 14"/>
          <p:cNvSpPr/>
          <p:nvPr/>
        </p:nvSpPr>
        <p:spPr>
          <a:xfrm>
            <a:off x="1606867" y="5579745"/>
            <a:ext cx="11416546" cy="665917"/>
          </a:xfrm>
          <a:prstGeom prst="rect">
            <a:avLst/>
          </a:prstGeom>
          <a:solidFill>
            <a:srgbClr val="FFFFFF">
              <a:alpha val="4000"/>
            </a:srgbClr>
          </a:solidFill>
          <a:ln/>
        </p:spPr>
      </p:sp>
      <p:sp>
        <p:nvSpPr>
          <p:cNvPr id="17" name="Text 15"/>
          <p:cNvSpPr/>
          <p:nvPr/>
        </p:nvSpPr>
        <p:spPr>
          <a:xfrm>
            <a:off x="1839397" y="5726787"/>
            <a:ext cx="1814632"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Relay Module</a:t>
            </a:r>
            <a:endParaRPr lang="en-US" sz="1800" dirty="0"/>
          </a:p>
        </p:txBody>
      </p:sp>
      <p:sp>
        <p:nvSpPr>
          <p:cNvPr id="18" name="Text 16"/>
          <p:cNvSpPr/>
          <p:nvPr/>
        </p:nvSpPr>
        <p:spPr>
          <a:xfrm>
            <a:off x="4126468" y="5726787"/>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Controls the switching of HVAC devices (fan/AC) based on ESP32's decisions.</a:t>
            </a:r>
            <a:endParaRPr lang="en-US" sz="1800" dirty="0"/>
          </a:p>
        </p:txBody>
      </p:sp>
      <p:sp>
        <p:nvSpPr>
          <p:cNvPr id="19" name="Shape 17"/>
          <p:cNvSpPr/>
          <p:nvPr/>
        </p:nvSpPr>
        <p:spPr>
          <a:xfrm>
            <a:off x="1606867" y="6245662"/>
            <a:ext cx="11416546" cy="665917"/>
          </a:xfrm>
          <a:prstGeom prst="rect">
            <a:avLst/>
          </a:prstGeom>
          <a:solidFill>
            <a:srgbClr val="000000">
              <a:alpha val="4000"/>
            </a:srgbClr>
          </a:solidFill>
          <a:ln/>
        </p:spPr>
      </p:sp>
      <p:sp>
        <p:nvSpPr>
          <p:cNvPr id="20" name="Text 18"/>
          <p:cNvSpPr/>
          <p:nvPr/>
        </p:nvSpPr>
        <p:spPr>
          <a:xfrm>
            <a:off x="1839397" y="6392704"/>
            <a:ext cx="1814632"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OLED Display</a:t>
            </a:r>
            <a:endParaRPr lang="en-US" sz="1800" dirty="0"/>
          </a:p>
        </p:txBody>
      </p:sp>
      <p:sp>
        <p:nvSpPr>
          <p:cNvPr id="21" name="Text 19"/>
          <p:cNvSpPr/>
          <p:nvPr/>
        </p:nvSpPr>
        <p:spPr>
          <a:xfrm>
            <a:off x="4126468" y="6392704"/>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Displays real-time system status and environmental data.</a:t>
            </a:r>
            <a:endParaRPr lang="en-US" sz="1800" dirty="0"/>
          </a:p>
        </p:txBody>
      </p:sp>
      <p:sp>
        <p:nvSpPr>
          <p:cNvPr id="22" name="Shape 20"/>
          <p:cNvSpPr/>
          <p:nvPr/>
        </p:nvSpPr>
        <p:spPr>
          <a:xfrm>
            <a:off x="1606867" y="6911578"/>
            <a:ext cx="11416546" cy="665917"/>
          </a:xfrm>
          <a:prstGeom prst="rect">
            <a:avLst/>
          </a:prstGeom>
          <a:solidFill>
            <a:srgbClr val="FFFFFF">
              <a:alpha val="4000"/>
            </a:srgbClr>
          </a:solidFill>
          <a:ln/>
        </p:spPr>
      </p:sp>
      <p:sp>
        <p:nvSpPr>
          <p:cNvPr id="23" name="Text 21"/>
          <p:cNvSpPr/>
          <p:nvPr/>
        </p:nvSpPr>
        <p:spPr>
          <a:xfrm>
            <a:off x="1839397" y="7058620"/>
            <a:ext cx="1814632"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Power Source</a:t>
            </a:r>
            <a:endParaRPr lang="en-US" sz="1800" dirty="0"/>
          </a:p>
        </p:txBody>
      </p:sp>
      <p:sp>
        <p:nvSpPr>
          <p:cNvPr id="24" name="Text 22"/>
          <p:cNvSpPr/>
          <p:nvPr/>
        </p:nvSpPr>
        <p:spPr>
          <a:xfrm>
            <a:off x="4126468" y="7058620"/>
            <a:ext cx="8664535" cy="371832"/>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USB or battery to power the system.</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11492" y="548402"/>
            <a:ext cx="4692372" cy="586502"/>
          </a:xfrm>
          <a:prstGeom prst="rect">
            <a:avLst/>
          </a:prstGeom>
          <a:noFill/>
          <a:ln/>
        </p:spPr>
        <p:txBody>
          <a:bodyPr wrap="none" lIns="0" tIns="0" rIns="0" bIns="0" rtlCol="0" anchor="t"/>
          <a:lstStyle/>
          <a:p>
            <a:pPr marL="0" indent="0" algn="l">
              <a:lnSpc>
                <a:spcPts val="4600"/>
              </a:lnSpc>
              <a:buNone/>
            </a:pPr>
            <a:r>
              <a:rPr lang="en-US" sz="3650" dirty="0">
                <a:solidFill>
                  <a:srgbClr val="051D3A"/>
                </a:solidFill>
                <a:latin typeface="Funnel Display" pitchFamily="34" charset="0"/>
                <a:ea typeface="Funnel Display" pitchFamily="34" charset="-122"/>
                <a:cs typeface="Funnel Display" pitchFamily="34" charset="-120"/>
              </a:rPr>
              <a:t>Software Stack</a:t>
            </a:r>
            <a:endParaRPr lang="en-US" sz="3650" dirty="0"/>
          </a:p>
        </p:txBody>
      </p:sp>
      <p:sp>
        <p:nvSpPr>
          <p:cNvPr id="3" name="Text 1"/>
          <p:cNvSpPr/>
          <p:nvPr/>
        </p:nvSpPr>
        <p:spPr>
          <a:xfrm>
            <a:off x="2411492" y="1533763"/>
            <a:ext cx="9807297" cy="638175"/>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The system leverages a robust software stack to enable efficient firmware development, TinyML deployment, and cloud integration for monitoring and control.</a:t>
            </a:r>
            <a:endParaRPr lang="en-US" sz="1550" dirty="0"/>
          </a:p>
        </p:txBody>
      </p:sp>
      <p:pic>
        <p:nvPicPr>
          <p:cNvPr id="4" name="Image 0" descr="preencoded.png"/>
          <p:cNvPicPr>
            <a:picLocks noChangeAspect="1"/>
          </p:cNvPicPr>
          <p:nvPr/>
        </p:nvPicPr>
        <p:blipFill>
          <a:blip r:embed="rId3"/>
          <a:stretch>
            <a:fillRect/>
          </a:stretch>
        </p:blipFill>
        <p:spPr>
          <a:xfrm>
            <a:off x="2411492" y="2396252"/>
            <a:ext cx="3102888" cy="3102888"/>
          </a:xfrm>
          <a:prstGeom prst="rect">
            <a:avLst/>
          </a:prstGeom>
        </p:spPr>
      </p:pic>
      <p:sp>
        <p:nvSpPr>
          <p:cNvPr id="5" name="Text 2"/>
          <p:cNvSpPr/>
          <p:nvPr/>
        </p:nvSpPr>
        <p:spPr>
          <a:xfrm>
            <a:off x="2411492" y="5698569"/>
            <a:ext cx="2726769" cy="293251"/>
          </a:xfrm>
          <a:prstGeom prst="rect">
            <a:avLst/>
          </a:prstGeom>
          <a:noFill/>
          <a:ln/>
        </p:spPr>
        <p:txBody>
          <a:bodyPr wrap="none" lIns="0" tIns="0" rIns="0" bIns="0" rtlCol="0" anchor="t"/>
          <a:lstStyle/>
          <a:p>
            <a:pPr marL="0" indent="0" algn="l">
              <a:lnSpc>
                <a:spcPts val="2300"/>
              </a:lnSpc>
              <a:buNone/>
            </a:pPr>
            <a:r>
              <a:rPr lang="en-US" sz="1800" dirty="0">
                <a:solidFill>
                  <a:srgbClr val="2B3541"/>
                </a:solidFill>
                <a:latin typeface="Funnel Display" pitchFamily="34" charset="0"/>
                <a:ea typeface="Funnel Display" pitchFamily="34" charset="-122"/>
                <a:cs typeface="Funnel Display" pitchFamily="34" charset="-120"/>
              </a:rPr>
              <a:t>PlatformIO / Arduino IDE</a:t>
            </a:r>
            <a:endParaRPr lang="en-US" sz="1800" dirty="0"/>
          </a:p>
        </p:txBody>
      </p:sp>
      <p:sp>
        <p:nvSpPr>
          <p:cNvPr id="6" name="Text 3"/>
          <p:cNvSpPr/>
          <p:nvPr/>
        </p:nvSpPr>
        <p:spPr>
          <a:xfrm>
            <a:off x="2411492" y="6111478"/>
            <a:ext cx="3102888" cy="1276350"/>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Integrated Development Environment used for writing and uploading the firmware to the ESP32.</a:t>
            </a:r>
            <a:endParaRPr lang="en-US" sz="1550" dirty="0"/>
          </a:p>
        </p:txBody>
      </p:sp>
      <p:pic>
        <p:nvPicPr>
          <p:cNvPr id="7" name="Image 1" descr="preencoded.png"/>
          <p:cNvPicPr>
            <a:picLocks noChangeAspect="1"/>
          </p:cNvPicPr>
          <p:nvPr/>
        </p:nvPicPr>
        <p:blipFill>
          <a:blip r:embed="rId4"/>
          <a:stretch>
            <a:fillRect/>
          </a:stretch>
        </p:blipFill>
        <p:spPr>
          <a:xfrm>
            <a:off x="5763578" y="2396252"/>
            <a:ext cx="3103007" cy="3103007"/>
          </a:xfrm>
          <a:prstGeom prst="rect">
            <a:avLst/>
          </a:prstGeom>
        </p:spPr>
      </p:pic>
      <p:sp>
        <p:nvSpPr>
          <p:cNvPr id="8" name="Text 4"/>
          <p:cNvSpPr/>
          <p:nvPr/>
        </p:nvSpPr>
        <p:spPr>
          <a:xfrm>
            <a:off x="5763578" y="5698688"/>
            <a:ext cx="3103007" cy="586502"/>
          </a:xfrm>
          <a:prstGeom prst="rect">
            <a:avLst/>
          </a:prstGeom>
          <a:noFill/>
          <a:ln/>
        </p:spPr>
        <p:txBody>
          <a:bodyPr wrap="square" lIns="0" tIns="0" rIns="0" bIns="0" rtlCol="0" anchor="t"/>
          <a:lstStyle/>
          <a:p>
            <a:pPr marL="0" indent="0" algn="l">
              <a:lnSpc>
                <a:spcPts val="2300"/>
              </a:lnSpc>
              <a:buNone/>
            </a:pPr>
            <a:r>
              <a:rPr lang="en-US" sz="1800" dirty="0">
                <a:solidFill>
                  <a:srgbClr val="2B3541"/>
                </a:solidFill>
                <a:latin typeface="Funnel Display" pitchFamily="34" charset="0"/>
                <a:ea typeface="Funnel Display" pitchFamily="34" charset="-122"/>
                <a:cs typeface="Funnel Display" pitchFamily="34" charset="-120"/>
              </a:rPr>
              <a:t>TinyML / TensorFlow Lite Micro</a:t>
            </a:r>
            <a:endParaRPr lang="en-US" sz="1800" dirty="0"/>
          </a:p>
        </p:txBody>
      </p:sp>
      <p:sp>
        <p:nvSpPr>
          <p:cNvPr id="9" name="Text 5"/>
          <p:cNvSpPr/>
          <p:nvPr/>
        </p:nvSpPr>
        <p:spPr>
          <a:xfrm>
            <a:off x="5763578" y="6404848"/>
            <a:ext cx="3103007" cy="1276350"/>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Lightweight machine learning framework for deploying inference models directly on microcontrollers.</a:t>
            </a:r>
            <a:endParaRPr lang="en-US" sz="1550" dirty="0"/>
          </a:p>
        </p:txBody>
      </p:sp>
      <p:pic>
        <p:nvPicPr>
          <p:cNvPr id="10" name="Image 2" descr="preencoded.png"/>
          <p:cNvPicPr>
            <a:picLocks noChangeAspect="1"/>
          </p:cNvPicPr>
          <p:nvPr/>
        </p:nvPicPr>
        <p:blipFill>
          <a:blip r:embed="rId5"/>
          <a:stretch>
            <a:fillRect/>
          </a:stretch>
        </p:blipFill>
        <p:spPr>
          <a:xfrm>
            <a:off x="9115782" y="2396252"/>
            <a:ext cx="3102888" cy="3102888"/>
          </a:xfrm>
          <a:prstGeom prst="rect">
            <a:avLst/>
          </a:prstGeom>
        </p:spPr>
      </p:pic>
      <p:sp>
        <p:nvSpPr>
          <p:cNvPr id="11" name="Text 6"/>
          <p:cNvSpPr/>
          <p:nvPr/>
        </p:nvSpPr>
        <p:spPr>
          <a:xfrm>
            <a:off x="9115782" y="5698569"/>
            <a:ext cx="2346127" cy="293251"/>
          </a:xfrm>
          <a:prstGeom prst="rect">
            <a:avLst/>
          </a:prstGeom>
          <a:noFill/>
          <a:ln/>
        </p:spPr>
        <p:txBody>
          <a:bodyPr wrap="none" lIns="0" tIns="0" rIns="0" bIns="0" rtlCol="0" anchor="t"/>
          <a:lstStyle/>
          <a:p>
            <a:pPr marL="0" indent="0" algn="l">
              <a:lnSpc>
                <a:spcPts val="2300"/>
              </a:lnSpc>
              <a:buNone/>
            </a:pPr>
            <a:r>
              <a:rPr lang="en-US" sz="1800" dirty="0">
                <a:solidFill>
                  <a:srgbClr val="2B3541"/>
                </a:solidFill>
                <a:latin typeface="Funnel Display" pitchFamily="34" charset="0"/>
                <a:ea typeface="Funnel Display" pitchFamily="34" charset="-122"/>
                <a:cs typeface="Funnel Display" pitchFamily="34" charset="-120"/>
              </a:rPr>
              <a:t>Blynk Cloud</a:t>
            </a:r>
            <a:endParaRPr lang="en-US" sz="1800" dirty="0"/>
          </a:p>
        </p:txBody>
      </p:sp>
      <p:sp>
        <p:nvSpPr>
          <p:cNvPr id="12" name="Text 7"/>
          <p:cNvSpPr/>
          <p:nvPr/>
        </p:nvSpPr>
        <p:spPr>
          <a:xfrm>
            <a:off x="9115782" y="6111478"/>
            <a:ext cx="3102888" cy="1276350"/>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Cloud platform for storing real-time data, logs, and providing a mobile/web dashboard for system control and monitoring.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87855" y="608528"/>
            <a:ext cx="7231261" cy="649129"/>
          </a:xfrm>
          <a:prstGeom prst="rect">
            <a:avLst/>
          </a:prstGeom>
          <a:noFill/>
          <a:ln/>
        </p:spPr>
        <p:txBody>
          <a:bodyPr wrap="none" lIns="0" tIns="0" rIns="0" bIns="0" rtlCol="0" anchor="t"/>
          <a:lstStyle/>
          <a:p>
            <a:pPr marL="0" indent="0" algn="l">
              <a:lnSpc>
                <a:spcPts val="5100"/>
              </a:lnSpc>
              <a:buNone/>
            </a:pPr>
            <a:r>
              <a:rPr lang="en-US" sz="4050" dirty="0">
                <a:solidFill>
                  <a:srgbClr val="051D3A"/>
                </a:solidFill>
                <a:latin typeface="Funnel Display" pitchFamily="34" charset="0"/>
                <a:ea typeface="Funnel Display" pitchFamily="34" charset="-122"/>
                <a:cs typeface="Funnel Display" pitchFamily="34" charset="-120"/>
              </a:rPr>
              <a:t>System Architecture Diagram</a:t>
            </a:r>
            <a:endParaRPr lang="en-US" sz="4050" dirty="0"/>
          </a:p>
        </p:txBody>
      </p:sp>
      <p:pic>
        <p:nvPicPr>
          <p:cNvPr id="3" name="Image 0" descr="preencoded.png"/>
          <p:cNvPicPr>
            <a:picLocks noChangeAspect="1"/>
          </p:cNvPicPr>
          <p:nvPr/>
        </p:nvPicPr>
        <p:blipFill>
          <a:blip r:embed="rId3"/>
          <a:stretch>
            <a:fillRect/>
          </a:stretch>
        </p:blipFill>
        <p:spPr>
          <a:xfrm>
            <a:off x="1887855" y="1699022"/>
            <a:ext cx="10854571" cy="4967526"/>
          </a:xfrm>
          <a:prstGeom prst="rect">
            <a:avLst/>
          </a:prstGeom>
        </p:spPr>
      </p:pic>
      <p:sp>
        <p:nvSpPr>
          <p:cNvPr id="4" name="Text 1"/>
          <p:cNvSpPr/>
          <p:nvPr/>
        </p:nvSpPr>
        <p:spPr>
          <a:xfrm>
            <a:off x="9838864" y="2337463"/>
            <a:ext cx="2259735" cy="282300"/>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Cloud &amp; UI</a:t>
            </a:r>
            <a:endParaRPr lang="en-US" sz="1250" dirty="0"/>
          </a:p>
        </p:txBody>
      </p:sp>
      <p:sp>
        <p:nvSpPr>
          <p:cNvPr id="5" name="Text 2"/>
          <p:cNvSpPr/>
          <p:nvPr/>
        </p:nvSpPr>
        <p:spPr>
          <a:xfrm>
            <a:off x="9838864" y="2705137"/>
            <a:ext cx="2646585" cy="480227"/>
          </a:xfrm>
          <a:prstGeom prst="rect">
            <a:avLst/>
          </a:prstGeom>
          <a:noFill/>
          <a:ln/>
        </p:spPr>
        <p:txBody>
          <a:bodyPr wrap="squar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Real-time storage, dashboard, mobile/web controls</a:t>
            </a:r>
            <a:endParaRPr lang="en-US" sz="1050" dirty="0"/>
          </a:p>
        </p:txBody>
      </p:sp>
      <p:sp>
        <p:nvSpPr>
          <p:cNvPr id="6" name="Text 3"/>
          <p:cNvSpPr/>
          <p:nvPr/>
        </p:nvSpPr>
        <p:spPr>
          <a:xfrm>
            <a:off x="2317978" y="3970235"/>
            <a:ext cx="2259734" cy="282300"/>
          </a:xfrm>
          <a:prstGeom prst="rect">
            <a:avLst/>
          </a:prstGeom>
          <a:noFill/>
          <a:ln/>
        </p:spPr>
        <p:txBody>
          <a:bodyPr wrap="none" lIns="0" tIns="0" rIns="0" bIns="0" rtlCol="0" anchor="t"/>
          <a:lstStyle/>
          <a:p>
            <a:pPr marL="0" indent="0" algn="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Edge Processing</a:t>
            </a:r>
            <a:endParaRPr lang="en-US" sz="1250" dirty="0"/>
          </a:p>
        </p:txBody>
      </p:sp>
      <p:sp>
        <p:nvSpPr>
          <p:cNvPr id="7" name="Text 4"/>
          <p:cNvSpPr/>
          <p:nvPr/>
        </p:nvSpPr>
        <p:spPr>
          <a:xfrm>
            <a:off x="2144562" y="4337909"/>
            <a:ext cx="2433150" cy="480227"/>
          </a:xfrm>
          <a:prstGeom prst="rect">
            <a:avLst/>
          </a:prstGeom>
          <a:noFill/>
          <a:ln/>
        </p:spPr>
        <p:txBody>
          <a:bodyPr wrap="square" lIns="0" tIns="0" rIns="0" bIns="0" rtlCol="0" anchor="t"/>
          <a:lstStyle/>
          <a:p>
            <a:pPr marL="0" indent="0" algn="r">
              <a:lnSpc>
                <a:spcPts val="1350"/>
              </a:lnSpc>
              <a:buNone/>
            </a:pPr>
            <a:r>
              <a:rPr lang="en-US" sz="1050" dirty="0">
                <a:solidFill>
                  <a:srgbClr val="2B3541"/>
                </a:solidFill>
                <a:latin typeface="Funnel Sans" pitchFamily="34" charset="0"/>
                <a:ea typeface="Funnel Sans" pitchFamily="34" charset="-122"/>
                <a:cs typeface="Funnel Sans" pitchFamily="34" charset="-120"/>
              </a:rPr>
              <a:t>ESP32, TinyML, relays, OLED, cloud logging</a:t>
            </a:r>
            <a:endParaRPr lang="en-US" sz="1050" dirty="0"/>
          </a:p>
        </p:txBody>
      </p:sp>
      <p:sp>
        <p:nvSpPr>
          <p:cNvPr id="8" name="Text 5"/>
          <p:cNvSpPr/>
          <p:nvPr/>
        </p:nvSpPr>
        <p:spPr>
          <a:xfrm>
            <a:off x="9838864" y="4813300"/>
            <a:ext cx="2259735" cy="282300"/>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Core Sensors</a:t>
            </a:r>
            <a:endParaRPr lang="en-US" sz="1250" dirty="0"/>
          </a:p>
        </p:txBody>
      </p:sp>
      <p:sp>
        <p:nvSpPr>
          <p:cNvPr id="9" name="Text 6"/>
          <p:cNvSpPr/>
          <p:nvPr/>
        </p:nvSpPr>
        <p:spPr>
          <a:xfrm>
            <a:off x="9838864" y="5180974"/>
            <a:ext cx="2646585" cy="480227"/>
          </a:xfrm>
          <a:prstGeom prst="rect">
            <a:avLst/>
          </a:prstGeom>
          <a:noFill/>
          <a:ln/>
        </p:spPr>
        <p:txBody>
          <a:bodyPr wrap="squar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DHT11, PIR, LDR feed measurements</a:t>
            </a:r>
            <a:endParaRPr lang="en-US" sz="1050" dirty="0"/>
          </a:p>
        </p:txBody>
      </p:sp>
      <p:sp>
        <p:nvSpPr>
          <p:cNvPr id="10" name="Text 7"/>
          <p:cNvSpPr/>
          <p:nvPr/>
        </p:nvSpPr>
        <p:spPr>
          <a:xfrm>
            <a:off x="1887855" y="6914793"/>
            <a:ext cx="10854571" cy="706279"/>
          </a:xfrm>
          <a:prstGeom prst="rect">
            <a:avLst/>
          </a:prstGeom>
          <a:noFill/>
          <a:ln/>
        </p:spPr>
        <p:txBody>
          <a:bodyPr wrap="square" lIns="0" tIns="0" rIns="0" bIns="0" rtlCol="0" anchor="t"/>
          <a:lstStyle/>
          <a:p>
            <a:pPr marL="0" indent="0" algn="l">
              <a:lnSpc>
                <a:spcPts val="2750"/>
              </a:lnSpc>
              <a:buNone/>
            </a:pPr>
            <a:r>
              <a:rPr lang="en-US" sz="1700" dirty="0">
                <a:solidFill>
                  <a:srgbClr val="2B3541"/>
                </a:solidFill>
                <a:latin typeface="Funnel Sans" pitchFamily="34" charset="0"/>
                <a:ea typeface="Funnel Sans" pitchFamily="34" charset="-122"/>
                <a:cs typeface="Funnel Sans" pitchFamily="34" charset="-120"/>
              </a:rPr>
              <a:t>This architectural breakdown illustrates the interconnected components and data flow, from sensor input to user interaction, ensuring a comprehensive and efficient climate control solution.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79940" y="339447"/>
            <a:ext cx="4082534" cy="363141"/>
          </a:xfrm>
          <a:prstGeom prst="rect">
            <a:avLst/>
          </a:prstGeom>
          <a:noFill/>
          <a:ln/>
        </p:spPr>
        <p:txBody>
          <a:bodyPr wrap="none" lIns="0" tIns="0" rIns="0" bIns="0" rtlCol="0" anchor="t"/>
          <a:lstStyle/>
          <a:p>
            <a:pPr marL="0" indent="0" algn="l">
              <a:lnSpc>
                <a:spcPts val="2850"/>
              </a:lnSpc>
              <a:buNone/>
            </a:pPr>
            <a:r>
              <a:rPr lang="en-US" sz="2250" dirty="0">
                <a:solidFill>
                  <a:srgbClr val="051D3A"/>
                </a:solidFill>
                <a:latin typeface="Funnel Display" pitchFamily="34" charset="0"/>
                <a:ea typeface="Funnel Display" pitchFamily="34" charset="-122"/>
                <a:cs typeface="Funnel Display" pitchFamily="34" charset="-120"/>
              </a:rPr>
              <a:t>Data Flow &amp; System Workflow</a:t>
            </a:r>
            <a:endParaRPr lang="en-US" sz="2250" dirty="0"/>
          </a:p>
        </p:txBody>
      </p:sp>
      <p:sp>
        <p:nvSpPr>
          <p:cNvPr id="3" name="Text 1"/>
          <p:cNvSpPr/>
          <p:nvPr/>
        </p:nvSpPr>
        <p:spPr>
          <a:xfrm>
            <a:off x="4279940" y="949404"/>
            <a:ext cx="6070521"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The system operates through a seamless data flow, enabling adaptive climate control based on real-time conditions and user input.</a:t>
            </a:r>
            <a:endParaRPr lang="en-US" sz="950" dirty="0"/>
          </a:p>
        </p:txBody>
      </p:sp>
      <p:sp>
        <p:nvSpPr>
          <p:cNvPr id="4" name="Shape 2"/>
          <p:cNvSpPr/>
          <p:nvPr/>
        </p:nvSpPr>
        <p:spPr>
          <a:xfrm>
            <a:off x="4279940" y="1483281"/>
            <a:ext cx="2973586" cy="370284"/>
          </a:xfrm>
          <a:prstGeom prst="roundRect">
            <a:avLst>
              <a:gd name="adj" fmla="val 480062"/>
            </a:avLst>
          </a:prstGeom>
          <a:solidFill>
            <a:srgbClr val="FAF5EB"/>
          </a:solidFill>
          <a:ln w="7620">
            <a:solidFill>
              <a:srgbClr val="D5CDBE"/>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674162" y="1575792"/>
            <a:ext cx="185142" cy="185142"/>
          </a:xfrm>
          <a:prstGeom prst="rect">
            <a:avLst/>
          </a:prstGeom>
        </p:spPr>
      </p:pic>
      <p:sp>
        <p:nvSpPr>
          <p:cNvPr id="6" name="Text 3"/>
          <p:cNvSpPr/>
          <p:nvPr/>
        </p:nvSpPr>
        <p:spPr>
          <a:xfrm>
            <a:off x="4403288" y="1976914"/>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Sensors</a:t>
            </a:r>
            <a:endParaRPr lang="en-US" sz="1100" dirty="0"/>
          </a:p>
        </p:txBody>
      </p:sp>
      <p:sp>
        <p:nvSpPr>
          <p:cNvPr id="7" name="Text 4"/>
          <p:cNvSpPr/>
          <p:nvPr/>
        </p:nvSpPr>
        <p:spPr>
          <a:xfrm>
            <a:off x="4403288" y="2232541"/>
            <a:ext cx="2726888"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DHT11, PIR, and LDR collect real-time environmental and occupancy data.</a:t>
            </a:r>
            <a:endParaRPr lang="en-US" sz="950" dirty="0"/>
          </a:p>
        </p:txBody>
      </p:sp>
      <p:sp>
        <p:nvSpPr>
          <p:cNvPr id="8" name="Shape 5"/>
          <p:cNvSpPr/>
          <p:nvPr/>
        </p:nvSpPr>
        <p:spPr>
          <a:xfrm>
            <a:off x="7376874" y="1483281"/>
            <a:ext cx="2973586" cy="370284"/>
          </a:xfrm>
          <a:prstGeom prst="roundRect">
            <a:avLst>
              <a:gd name="adj" fmla="val 480062"/>
            </a:avLst>
          </a:prstGeom>
          <a:solidFill>
            <a:srgbClr val="FAF5EB"/>
          </a:solidFill>
          <a:ln w="7620">
            <a:solidFill>
              <a:srgbClr val="D5CDBE"/>
            </a:solidFill>
            <a:prstDash val="solid"/>
          </a:ln>
        </p:spPr>
      </p:sp>
      <p:pic>
        <p:nvPicPr>
          <p:cNvPr id="9"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8771096" y="1575792"/>
            <a:ext cx="185142" cy="185142"/>
          </a:xfrm>
          <a:prstGeom prst="rect">
            <a:avLst/>
          </a:prstGeom>
        </p:spPr>
      </p:pic>
      <p:sp>
        <p:nvSpPr>
          <p:cNvPr id="10" name="Text 6"/>
          <p:cNvSpPr/>
          <p:nvPr/>
        </p:nvSpPr>
        <p:spPr>
          <a:xfrm>
            <a:off x="7500223" y="1976914"/>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ESP32 (Edge AI)</a:t>
            </a:r>
            <a:endParaRPr lang="en-US" sz="1100" dirty="0"/>
          </a:p>
        </p:txBody>
      </p:sp>
      <p:sp>
        <p:nvSpPr>
          <p:cNvPr id="11" name="Text 7"/>
          <p:cNvSpPr/>
          <p:nvPr/>
        </p:nvSpPr>
        <p:spPr>
          <a:xfrm>
            <a:off x="7500223" y="2232541"/>
            <a:ext cx="2726888" cy="592574"/>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Reads sensor data, runs TinyML model, activates HVAC via relay, updates OLED, and sends logs to Blynk.</a:t>
            </a:r>
            <a:endParaRPr lang="en-US" sz="950" dirty="0"/>
          </a:p>
        </p:txBody>
      </p:sp>
      <p:sp>
        <p:nvSpPr>
          <p:cNvPr id="12" name="Shape 8"/>
          <p:cNvSpPr/>
          <p:nvPr/>
        </p:nvSpPr>
        <p:spPr>
          <a:xfrm>
            <a:off x="4279940" y="3071812"/>
            <a:ext cx="2973586" cy="370284"/>
          </a:xfrm>
          <a:prstGeom prst="roundRect">
            <a:avLst>
              <a:gd name="adj" fmla="val 480062"/>
            </a:avLst>
          </a:prstGeom>
          <a:solidFill>
            <a:srgbClr val="FAF5EB"/>
          </a:solidFill>
          <a:ln w="7620">
            <a:solidFill>
              <a:srgbClr val="D5CDBE"/>
            </a:solidFill>
            <a:prstDash val="solid"/>
          </a:ln>
        </p:spPr>
      </p:sp>
      <p:pic>
        <p:nvPicPr>
          <p:cNvPr id="13"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5674162" y="3164324"/>
            <a:ext cx="185142" cy="185142"/>
          </a:xfrm>
          <a:prstGeom prst="rect">
            <a:avLst/>
          </a:prstGeom>
        </p:spPr>
      </p:pic>
      <p:sp>
        <p:nvSpPr>
          <p:cNvPr id="14" name="Text 9"/>
          <p:cNvSpPr/>
          <p:nvPr/>
        </p:nvSpPr>
        <p:spPr>
          <a:xfrm>
            <a:off x="4403288" y="3565446"/>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Blynk Cloud</a:t>
            </a:r>
            <a:endParaRPr lang="en-US" sz="1100" dirty="0"/>
          </a:p>
        </p:txBody>
      </p:sp>
      <p:sp>
        <p:nvSpPr>
          <p:cNvPr id="15" name="Text 10"/>
          <p:cNvSpPr/>
          <p:nvPr/>
        </p:nvSpPr>
        <p:spPr>
          <a:xfrm>
            <a:off x="4403288" y="3821073"/>
            <a:ext cx="2726888"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Stores historical data and provides real-time access via web/mobile dashboard.</a:t>
            </a:r>
            <a:endParaRPr lang="en-US" sz="950" dirty="0"/>
          </a:p>
        </p:txBody>
      </p:sp>
      <p:sp>
        <p:nvSpPr>
          <p:cNvPr id="16" name="Shape 11"/>
          <p:cNvSpPr/>
          <p:nvPr/>
        </p:nvSpPr>
        <p:spPr>
          <a:xfrm>
            <a:off x="7376874" y="3071812"/>
            <a:ext cx="2973586" cy="370284"/>
          </a:xfrm>
          <a:prstGeom prst="roundRect">
            <a:avLst>
              <a:gd name="adj" fmla="val 480062"/>
            </a:avLst>
          </a:prstGeom>
          <a:solidFill>
            <a:srgbClr val="FAF5EB"/>
          </a:solidFill>
          <a:ln w="7620">
            <a:solidFill>
              <a:srgbClr val="D5CDBE"/>
            </a:solidFill>
            <a:prstDash val="solid"/>
          </a:ln>
        </p:spPr>
      </p:sp>
      <p:pic>
        <p:nvPicPr>
          <p:cNvPr id="17"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8771096" y="3164324"/>
            <a:ext cx="185142" cy="185142"/>
          </a:xfrm>
          <a:prstGeom prst="rect">
            <a:avLst/>
          </a:prstGeom>
        </p:spPr>
      </p:pic>
      <p:sp>
        <p:nvSpPr>
          <p:cNvPr id="18" name="Text 12"/>
          <p:cNvSpPr/>
          <p:nvPr/>
        </p:nvSpPr>
        <p:spPr>
          <a:xfrm>
            <a:off x="7500223" y="3565446"/>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User Interface</a:t>
            </a:r>
            <a:endParaRPr lang="en-US" sz="1100" dirty="0"/>
          </a:p>
        </p:txBody>
      </p:sp>
      <p:sp>
        <p:nvSpPr>
          <p:cNvPr id="19" name="Text 13"/>
          <p:cNvSpPr/>
          <p:nvPr/>
        </p:nvSpPr>
        <p:spPr>
          <a:xfrm>
            <a:off x="7500223" y="3821073"/>
            <a:ext cx="2726888"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Users view system status and override settings through the dashboard.</a:t>
            </a:r>
            <a:endParaRPr lang="en-US" sz="950" dirty="0"/>
          </a:p>
        </p:txBody>
      </p:sp>
      <p:sp>
        <p:nvSpPr>
          <p:cNvPr id="20" name="Text 14"/>
          <p:cNvSpPr/>
          <p:nvPr/>
        </p:nvSpPr>
        <p:spPr>
          <a:xfrm>
            <a:off x="4279940" y="4478298"/>
            <a:ext cx="6070521" cy="395049"/>
          </a:xfrm>
          <a:prstGeom prst="rect">
            <a:avLst/>
          </a:prstGeom>
          <a:noFill/>
          <a:ln/>
        </p:spPr>
        <p:txBody>
          <a:bodyPr wrap="square" lIns="0" tIns="0" rIns="0" bIns="0" rtlCol="0" anchor="t"/>
          <a:lstStyle/>
          <a:p>
            <a:pPr marL="0" indent="0" algn="l">
              <a:lnSpc>
                <a:spcPts val="1550"/>
              </a:lnSpc>
              <a:buNone/>
            </a:pPr>
            <a:endParaRPr lang="en-US" sz="950" dirty="0"/>
          </a:p>
        </p:txBody>
      </p:sp>
      <p:sp>
        <p:nvSpPr>
          <p:cNvPr id="21" name="Text 15"/>
          <p:cNvSpPr/>
          <p:nvPr/>
        </p:nvSpPr>
        <p:spPr>
          <a:xfrm>
            <a:off x="4279940" y="5058489"/>
            <a:ext cx="2323624" cy="290513"/>
          </a:xfrm>
          <a:prstGeom prst="rect">
            <a:avLst/>
          </a:prstGeom>
          <a:noFill/>
          <a:ln/>
        </p:spPr>
        <p:txBody>
          <a:bodyPr wrap="none" lIns="0" tIns="0" rIns="0" bIns="0" rtlCol="0" anchor="t"/>
          <a:lstStyle/>
          <a:p>
            <a:pPr marL="0" indent="0" algn="l">
              <a:lnSpc>
                <a:spcPts val="2250"/>
              </a:lnSpc>
              <a:buNone/>
            </a:pPr>
            <a:r>
              <a:rPr lang="en-US" sz="1800" dirty="0">
                <a:solidFill>
                  <a:srgbClr val="051D3A"/>
                </a:solidFill>
                <a:latin typeface="Funnel Display" pitchFamily="34" charset="0"/>
                <a:ea typeface="Funnel Display" pitchFamily="34" charset="-122"/>
                <a:cs typeface="Funnel Display" pitchFamily="34" charset="-120"/>
              </a:rPr>
              <a:t>System Workflow</a:t>
            </a:r>
            <a:endParaRPr lang="en-US" sz="1800" dirty="0"/>
          </a:p>
        </p:txBody>
      </p:sp>
      <p:sp>
        <p:nvSpPr>
          <p:cNvPr id="22" name="Text 16"/>
          <p:cNvSpPr/>
          <p:nvPr/>
        </p:nvSpPr>
        <p:spPr>
          <a:xfrm>
            <a:off x="4279940" y="5534144"/>
            <a:ext cx="123349" cy="154305"/>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Display Light" pitchFamily="34" charset="0"/>
                <a:ea typeface="Funnel Display Light" pitchFamily="34" charset="-122"/>
                <a:cs typeface="Funnel Display Light" pitchFamily="34" charset="-120"/>
              </a:rPr>
              <a:t>01</a:t>
            </a:r>
            <a:endParaRPr lang="en-US" sz="950" dirty="0"/>
          </a:p>
        </p:txBody>
      </p:sp>
      <p:sp>
        <p:nvSpPr>
          <p:cNvPr id="23" name="Shape 17"/>
          <p:cNvSpPr/>
          <p:nvPr/>
        </p:nvSpPr>
        <p:spPr>
          <a:xfrm>
            <a:off x="4279940" y="5728692"/>
            <a:ext cx="1941195" cy="15240"/>
          </a:xfrm>
          <a:prstGeom prst="rect">
            <a:avLst/>
          </a:prstGeom>
          <a:solidFill>
            <a:srgbClr val="3371A5"/>
          </a:solidFill>
          <a:ln/>
        </p:spPr>
      </p:sp>
      <p:sp>
        <p:nvSpPr>
          <p:cNvPr id="24" name="Text 18"/>
          <p:cNvSpPr/>
          <p:nvPr/>
        </p:nvSpPr>
        <p:spPr>
          <a:xfrm>
            <a:off x="4279940" y="5820847"/>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System Initialization</a:t>
            </a:r>
            <a:endParaRPr lang="en-US" sz="1100" dirty="0"/>
          </a:p>
        </p:txBody>
      </p:sp>
      <p:sp>
        <p:nvSpPr>
          <p:cNvPr id="25" name="Text 19"/>
          <p:cNvSpPr/>
          <p:nvPr/>
        </p:nvSpPr>
        <p:spPr>
          <a:xfrm>
            <a:off x="4279940" y="6076474"/>
            <a:ext cx="1941195" cy="592574"/>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ESP32 starts collecting and displaying sensor data on the OLED.</a:t>
            </a:r>
            <a:endParaRPr lang="en-US" sz="950" dirty="0"/>
          </a:p>
        </p:txBody>
      </p:sp>
      <p:sp>
        <p:nvSpPr>
          <p:cNvPr id="26" name="Text 20"/>
          <p:cNvSpPr/>
          <p:nvPr/>
        </p:nvSpPr>
        <p:spPr>
          <a:xfrm>
            <a:off x="6344483" y="5534144"/>
            <a:ext cx="123349" cy="154305"/>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Display Light" pitchFamily="34" charset="0"/>
                <a:ea typeface="Funnel Display Light" pitchFamily="34" charset="-122"/>
                <a:cs typeface="Funnel Display Light" pitchFamily="34" charset="-120"/>
              </a:rPr>
              <a:t>02</a:t>
            </a:r>
            <a:endParaRPr lang="en-US" sz="950" dirty="0"/>
          </a:p>
        </p:txBody>
      </p:sp>
      <p:sp>
        <p:nvSpPr>
          <p:cNvPr id="27" name="Shape 21"/>
          <p:cNvSpPr/>
          <p:nvPr/>
        </p:nvSpPr>
        <p:spPr>
          <a:xfrm>
            <a:off x="6344483" y="5728692"/>
            <a:ext cx="1941314" cy="15240"/>
          </a:xfrm>
          <a:prstGeom prst="rect">
            <a:avLst/>
          </a:prstGeom>
          <a:solidFill>
            <a:srgbClr val="3371A5"/>
          </a:solidFill>
          <a:ln/>
        </p:spPr>
      </p:sp>
      <p:sp>
        <p:nvSpPr>
          <p:cNvPr id="28" name="Text 22"/>
          <p:cNvSpPr/>
          <p:nvPr/>
        </p:nvSpPr>
        <p:spPr>
          <a:xfrm>
            <a:off x="6344483" y="5820847"/>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Comfort Prediction</a:t>
            </a:r>
            <a:endParaRPr lang="en-US" sz="1100" dirty="0"/>
          </a:p>
        </p:txBody>
      </p:sp>
      <p:sp>
        <p:nvSpPr>
          <p:cNvPr id="29" name="Text 23"/>
          <p:cNvSpPr/>
          <p:nvPr/>
        </p:nvSpPr>
        <p:spPr>
          <a:xfrm>
            <a:off x="6344483" y="6076474"/>
            <a:ext cx="1941314" cy="592574"/>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TinyML model predicts comfort; if below threshold, HVAC is triggered.</a:t>
            </a:r>
            <a:endParaRPr lang="en-US" sz="950" dirty="0"/>
          </a:p>
        </p:txBody>
      </p:sp>
      <p:sp>
        <p:nvSpPr>
          <p:cNvPr id="30" name="Text 24"/>
          <p:cNvSpPr/>
          <p:nvPr/>
        </p:nvSpPr>
        <p:spPr>
          <a:xfrm>
            <a:off x="8409146" y="5534144"/>
            <a:ext cx="123349" cy="154305"/>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Display Light" pitchFamily="34" charset="0"/>
                <a:ea typeface="Funnel Display Light" pitchFamily="34" charset="-122"/>
                <a:cs typeface="Funnel Display Light" pitchFamily="34" charset="-120"/>
              </a:rPr>
              <a:t>03</a:t>
            </a:r>
            <a:endParaRPr lang="en-US" sz="950" dirty="0"/>
          </a:p>
        </p:txBody>
      </p:sp>
      <p:sp>
        <p:nvSpPr>
          <p:cNvPr id="31" name="Shape 25"/>
          <p:cNvSpPr/>
          <p:nvPr/>
        </p:nvSpPr>
        <p:spPr>
          <a:xfrm>
            <a:off x="8409146" y="5728692"/>
            <a:ext cx="1941195" cy="15240"/>
          </a:xfrm>
          <a:prstGeom prst="rect">
            <a:avLst/>
          </a:prstGeom>
          <a:solidFill>
            <a:srgbClr val="3371A5"/>
          </a:solidFill>
          <a:ln/>
        </p:spPr>
      </p:sp>
      <p:sp>
        <p:nvSpPr>
          <p:cNvPr id="32" name="Text 26"/>
          <p:cNvSpPr/>
          <p:nvPr/>
        </p:nvSpPr>
        <p:spPr>
          <a:xfrm>
            <a:off x="8409146" y="5820847"/>
            <a:ext cx="1474946"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Occupancy Detection</a:t>
            </a:r>
            <a:endParaRPr lang="en-US" sz="1100" dirty="0"/>
          </a:p>
        </p:txBody>
      </p:sp>
      <p:sp>
        <p:nvSpPr>
          <p:cNvPr id="33" name="Text 27"/>
          <p:cNvSpPr/>
          <p:nvPr/>
        </p:nvSpPr>
        <p:spPr>
          <a:xfrm>
            <a:off x="8409146" y="6076474"/>
            <a:ext cx="1941195" cy="592574"/>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PIR sensor checks for presence; if unoccupied, HVAC turns off to save energy.</a:t>
            </a:r>
            <a:endParaRPr lang="en-US" sz="950" dirty="0"/>
          </a:p>
        </p:txBody>
      </p:sp>
      <p:sp>
        <p:nvSpPr>
          <p:cNvPr id="34" name="Text 28"/>
          <p:cNvSpPr/>
          <p:nvPr/>
        </p:nvSpPr>
        <p:spPr>
          <a:xfrm>
            <a:off x="4279940" y="6884908"/>
            <a:ext cx="123349" cy="154305"/>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Display Light" pitchFamily="34" charset="0"/>
                <a:ea typeface="Funnel Display Light" pitchFamily="34" charset="-122"/>
                <a:cs typeface="Funnel Display Light" pitchFamily="34" charset="-120"/>
              </a:rPr>
              <a:t>04</a:t>
            </a:r>
            <a:endParaRPr lang="en-US" sz="950" dirty="0"/>
          </a:p>
        </p:txBody>
      </p:sp>
      <p:sp>
        <p:nvSpPr>
          <p:cNvPr id="35" name="Shape 29"/>
          <p:cNvSpPr/>
          <p:nvPr/>
        </p:nvSpPr>
        <p:spPr>
          <a:xfrm>
            <a:off x="4279940" y="7079456"/>
            <a:ext cx="2973467" cy="15240"/>
          </a:xfrm>
          <a:prstGeom prst="rect">
            <a:avLst/>
          </a:prstGeom>
          <a:solidFill>
            <a:srgbClr val="3371A5"/>
          </a:solidFill>
          <a:ln/>
        </p:spPr>
      </p:sp>
      <p:sp>
        <p:nvSpPr>
          <p:cNvPr id="36" name="Text 30"/>
          <p:cNvSpPr/>
          <p:nvPr/>
        </p:nvSpPr>
        <p:spPr>
          <a:xfrm>
            <a:off x="4279940" y="7171611"/>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Data Logging</a:t>
            </a:r>
            <a:endParaRPr lang="en-US" sz="1100" dirty="0"/>
          </a:p>
        </p:txBody>
      </p:sp>
      <p:sp>
        <p:nvSpPr>
          <p:cNvPr id="37" name="Text 31"/>
          <p:cNvSpPr/>
          <p:nvPr/>
        </p:nvSpPr>
        <p:spPr>
          <a:xfrm>
            <a:off x="4279940" y="7427238"/>
            <a:ext cx="2973467"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Environmental data is sent to Blynk for remote monitoring and analysis.</a:t>
            </a:r>
            <a:endParaRPr lang="en-US" sz="950" dirty="0"/>
          </a:p>
        </p:txBody>
      </p:sp>
      <p:sp>
        <p:nvSpPr>
          <p:cNvPr id="38" name="Text 32"/>
          <p:cNvSpPr/>
          <p:nvPr/>
        </p:nvSpPr>
        <p:spPr>
          <a:xfrm>
            <a:off x="7376755" y="6884908"/>
            <a:ext cx="123349" cy="154305"/>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Display Light" pitchFamily="34" charset="0"/>
                <a:ea typeface="Funnel Display Light" pitchFamily="34" charset="-122"/>
                <a:cs typeface="Funnel Display Light" pitchFamily="34" charset="-120"/>
              </a:rPr>
              <a:t>05</a:t>
            </a:r>
            <a:endParaRPr lang="en-US" sz="950" dirty="0"/>
          </a:p>
        </p:txBody>
      </p:sp>
      <p:sp>
        <p:nvSpPr>
          <p:cNvPr id="39" name="Shape 33"/>
          <p:cNvSpPr/>
          <p:nvPr/>
        </p:nvSpPr>
        <p:spPr>
          <a:xfrm>
            <a:off x="7376755" y="7079456"/>
            <a:ext cx="2973586" cy="15240"/>
          </a:xfrm>
          <a:prstGeom prst="rect">
            <a:avLst/>
          </a:prstGeom>
          <a:solidFill>
            <a:srgbClr val="3371A5"/>
          </a:solidFill>
          <a:ln/>
        </p:spPr>
      </p:sp>
      <p:sp>
        <p:nvSpPr>
          <p:cNvPr id="40" name="Text 34"/>
          <p:cNvSpPr/>
          <p:nvPr/>
        </p:nvSpPr>
        <p:spPr>
          <a:xfrm>
            <a:off x="7376755" y="7171611"/>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2B3541"/>
                </a:solidFill>
                <a:latin typeface="Funnel Display" pitchFamily="34" charset="0"/>
                <a:ea typeface="Funnel Display" pitchFamily="34" charset="-122"/>
                <a:cs typeface="Funnel Display" pitchFamily="34" charset="-120"/>
              </a:rPr>
              <a:t>User Interaction</a:t>
            </a:r>
            <a:endParaRPr lang="en-US" sz="1100" dirty="0"/>
          </a:p>
        </p:txBody>
      </p:sp>
      <p:sp>
        <p:nvSpPr>
          <p:cNvPr id="41" name="Text 35"/>
          <p:cNvSpPr/>
          <p:nvPr/>
        </p:nvSpPr>
        <p:spPr>
          <a:xfrm>
            <a:off x="7376755" y="7427238"/>
            <a:ext cx="2973586" cy="395049"/>
          </a:xfrm>
          <a:prstGeom prst="rect">
            <a:avLst/>
          </a:prstGeom>
          <a:noFill/>
          <a:ln/>
        </p:spPr>
        <p:txBody>
          <a:bodyPr wrap="squar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Users can manually adjust or override settings via the Blynk dashboard.</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49573" y="667583"/>
            <a:ext cx="5708690" cy="713542"/>
          </a:xfrm>
          <a:prstGeom prst="rect">
            <a:avLst/>
          </a:prstGeom>
          <a:noFill/>
          <a:ln/>
        </p:spPr>
        <p:txBody>
          <a:bodyPr wrap="none" lIns="0" tIns="0" rIns="0" bIns="0" rtlCol="0" anchor="t"/>
          <a:lstStyle/>
          <a:p>
            <a:pPr marL="0" indent="0" algn="l">
              <a:lnSpc>
                <a:spcPts val="5600"/>
              </a:lnSpc>
              <a:buNone/>
            </a:pPr>
            <a:r>
              <a:rPr lang="en-US" sz="4450" dirty="0">
                <a:solidFill>
                  <a:srgbClr val="051D3A"/>
                </a:solidFill>
                <a:latin typeface="Funnel Display" pitchFamily="34" charset="0"/>
                <a:ea typeface="Funnel Display" pitchFamily="34" charset="-122"/>
                <a:cs typeface="Funnel Display" pitchFamily="34" charset="-120"/>
              </a:rPr>
              <a:t>Testing &amp; Validation</a:t>
            </a:r>
            <a:endParaRPr lang="en-US" sz="4450" dirty="0"/>
          </a:p>
        </p:txBody>
      </p:sp>
      <p:sp>
        <p:nvSpPr>
          <p:cNvPr id="3" name="Text 1"/>
          <p:cNvSpPr/>
          <p:nvPr/>
        </p:nvSpPr>
        <p:spPr>
          <a:xfrm>
            <a:off x="1349573" y="1987510"/>
            <a:ext cx="3425190" cy="428149"/>
          </a:xfrm>
          <a:prstGeom prst="rect">
            <a:avLst/>
          </a:prstGeom>
          <a:noFill/>
          <a:ln/>
        </p:spPr>
        <p:txBody>
          <a:bodyPr wrap="none" lIns="0" tIns="0" rIns="0" bIns="0" rtlCol="0" anchor="t"/>
          <a:lstStyle/>
          <a:p>
            <a:pPr marL="0" indent="0" algn="l">
              <a:lnSpc>
                <a:spcPts val="3350"/>
              </a:lnSpc>
              <a:buNone/>
            </a:pPr>
            <a:r>
              <a:rPr lang="en-US" sz="2650" dirty="0">
                <a:solidFill>
                  <a:srgbClr val="051D3A"/>
                </a:solidFill>
                <a:latin typeface="Funnel Display" pitchFamily="34" charset="0"/>
                <a:ea typeface="Funnel Display" pitchFamily="34" charset="-122"/>
                <a:cs typeface="Funnel Display" pitchFamily="34" charset="-120"/>
              </a:rPr>
              <a:t>Hardware Testing</a:t>
            </a:r>
            <a:endParaRPr lang="en-US" sz="2650" dirty="0"/>
          </a:p>
        </p:txBody>
      </p:sp>
      <p:sp>
        <p:nvSpPr>
          <p:cNvPr id="4" name="Text 2"/>
          <p:cNvSpPr/>
          <p:nvPr/>
        </p:nvSpPr>
        <p:spPr>
          <a:xfrm>
            <a:off x="1349573" y="2658189"/>
            <a:ext cx="5669518" cy="776288"/>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Sensor Calibration:</a:t>
            </a:r>
            <a:r>
              <a:rPr lang="en-US" sz="1900" dirty="0">
                <a:solidFill>
                  <a:srgbClr val="2B3541"/>
                </a:solidFill>
                <a:latin typeface="Funnel Sans" pitchFamily="34" charset="0"/>
                <a:ea typeface="Funnel Sans" pitchFamily="34" charset="-122"/>
                <a:cs typeface="Funnel Sans" pitchFamily="34" charset="-120"/>
              </a:rPr>
              <a:t> Ensure accurate readings from DHT11, PIR, and LDR sensors.</a:t>
            </a:r>
            <a:endParaRPr lang="en-US" sz="1900" dirty="0"/>
          </a:p>
        </p:txBody>
      </p:sp>
      <p:sp>
        <p:nvSpPr>
          <p:cNvPr id="5" name="Text 3"/>
          <p:cNvSpPr/>
          <p:nvPr/>
        </p:nvSpPr>
        <p:spPr>
          <a:xfrm>
            <a:off x="1349573" y="3519368"/>
            <a:ext cx="5669518" cy="776288"/>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Relay Testing:</a:t>
            </a:r>
            <a:r>
              <a:rPr lang="en-US" sz="1900" dirty="0">
                <a:solidFill>
                  <a:srgbClr val="2B3541"/>
                </a:solidFill>
                <a:latin typeface="Funnel Sans" pitchFamily="34" charset="0"/>
                <a:ea typeface="Funnel Sans" pitchFamily="34" charset="-122"/>
                <a:cs typeface="Funnel Sans" pitchFamily="34" charset="-120"/>
              </a:rPr>
              <a:t> Confirm that the relay activates/deactivates the HVAC system correctly.</a:t>
            </a:r>
            <a:endParaRPr lang="en-US" sz="1900" dirty="0"/>
          </a:p>
        </p:txBody>
      </p:sp>
      <p:sp>
        <p:nvSpPr>
          <p:cNvPr id="6" name="Text 4"/>
          <p:cNvSpPr/>
          <p:nvPr/>
        </p:nvSpPr>
        <p:spPr>
          <a:xfrm>
            <a:off x="1349573" y="4380547"/>
            <a:ext cx="5669518" cy="776288"/>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OLED Display:</a:t>
            </a:r>
            <a:r>
              <a:rPr lang="en-US" sz="1900" dirty="0">
                <a:solidFill>
                  <a:srgbClr val="2B3541"/>
                </a:solidFill>
                <a:latin typeface="Funnel Sans" pitchFamily="34" charset="0"/>
                <a:ea typeface="Funnel Sans" pitchFamily="34" charset="-122"/>
                <a:cs typeface="Funnel Sans" pitchFamily="34" charset="-120"/>
              </a:rPr>
              <a:t> Check if the display updates correctly with system data.</a:t>
            </a:r>
            <a:endParaRPr lang="en-US" sz="1900" dirty="0"/>
          </a:p>
        </p:txBody>
      </p:sp>
      <p:sp>
        <p:nvSpPr>
          <p:cNvPr id="7" name="Text 5"/>
          <p:cNvSpPr/>
          <p:nvPr/>
        </p:nvSpPr>
        <p:spPr>
          <a:xfrm>
            <a:off x="7618690" y="1987510"/>
            <a:ext cx="3425190" cy="428149"/>
          </a:xfrm>
          <a:prstGeom prst="rect">
            <a:avLst/>
          </a:prstGeom>
          <a:noFill/>
          <a:ln/>
        </p:spPr>
        <p:txBody>
          <a:bodyPr wrap="none" lIns="0" tIns="0" rIns="0" bIns="0" rtlCol="0" anchor="t"/>
          <a:lstStyle/>
          <a:p>
            <a:pPr marL="0" indent="0" algn="l">
              <a:lnSpc>
                <a:spcPts val="3350"/>
              </a:lnSpc>
              <a:buNone/>
            </a:pPr>
            <a:r>
              <a:rPr lang="en-US" sz="2650" dirty="0">
                <a:solidFill>
                  <a:srgbClr val="051D3A"/>
                </a:solidFill>
                <a:latin typeface="Funnel Display" pitchFamily="34" charset="0"/>
                <a:ea typeface="Funnel Display" pitchFamily="34" charset="-122"/>
                <a:cs typeface="Funnel Display" pitchFamily="34" charset="-120"/>
              </a:rPr>
              <a:t>Firmware Testing</a:t>
            </a:r>
            <a:endParaRPr lang="en-US" sz="2650" dirty="0"/>
          </a:p>
        </p:txBody>
      </p:sp>
      <p:sp>
        <p:nvSpPr>
          <p:cNvPr id="8" name="Text 6"/>
          <p:cNvSpPr/>
          <p:nvPr/>
        </p:nvSpPr>
        <p:spPr>
          <a:xfrm>
            <a:off x="7618690" y="2658189"/>
            <a:ext cx="5669518" cy="776288"/>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TinyML Accuracy:</a:t>
            </a:r>
            <a:r>
              <a:rPr lang="en-US" sz="1900" dirty="0">
                <a:solidFill>
                  <a:srgbClr val="2B3541"/>
                </a:solidFill>
                <a:latin typeface="Funnel Sans" pitchFamily="34" charset="0"/>
                <a:ea typeface="Funnel Sans" pitchFamily="34" charset="-122"/>
                <a:cs typeface="Funnel Sans" pitchFamily="34" charset="-120"/>
              </a:rPr>
              <a:t> Validate the accuracy of the comfort prediction model on the ESP32.</a:t>
            </a:r>
            <a:endParaRPr lang="en-US" sz="1900" dirty="0"/>
          </a:p>
        </p:txBody>
      </p:sp>
      <p:sp>
        <p:nvSpPr>
          <p:cNvPr id="9" name="Text 7"/>
          <p:cNvSpPr/>
          <p:nvPr/>
        </p:nvSpPr>
        <p:spPr>
          <a:xfrm>
            <a:off x="7618690" y="3519368"/>
            <a:ext cx="5669518" cy="1164431"/>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Occupancy Detection:</a:t>
            </a:r>
            <a:r>
              <a:rPr lang="en-US" sz="1900" dirty="0">
                <a:solidFill>
                  <a:srgbClr val="2B3541"/>
                </a:solidFill>
                <a:latin typeface="Funnel Sans" pitchFamily="34" charset="0"/>
                <a:ea typeface="Funnel Sans" pitchFamily="34" charset="-122"/>
                <a:cs typeface="Funnel Sans" pitchFamily="34" charset="-120"/>
              </a:rPr>
              <a:t> Test the PIR sensor to ensure HVAC activation only when the room is occupied.</a:t>
            </a:r>
            <a:endParaRPr lang="en-US" sz="1900" dirty="0"/>
          </a:p>
        </p:txBody>
      </p:sp>
      <p:sp>
        <p:nvSpPr>
          <p:cNvPr id="10" name="Text 8"/>
          <p:cNvSpPr/>
          <p:nvPr/>
        </p:nvSpPr>
        <p:spPr>
          <a:xfrm>
            <a:off x="7618690" y="4768691"/>
            <a:ext cx="5669518" cy="776288"/>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2B3541"/>
                </a:solidFill>
                <a:latin typeface="Funnel Sans" pitchFamily="34" charset="0"/>
                <a:ea typeface="Funnel Sans" pitchFamily="34" charset="-122"/>
                <a:cs typeface="Funnel Sans" pitchFamily="34" charset="-120"/>
              </a:rPr>
              <a:t>Cloud Integration:</a:t>
            </a:r>
            <a:r>
              <a:rPr lang="en-US" sz="1900" dirty="0">
                <a:solidFill>
                  <a:srgbClr val="2B3541"/>
                </a:solidFill>
                <a:latin typeface="Funnel Sans" pitchFamily="34" charset="0"/>
                <a:ea typeface="Funnel Sans" pitchFamily="34" charset="-122"/>
                <a:cs typeface="Funnel Sans" pitchFamily="34" charset="-120"/>
              </a:rPr>
              <a:t> Verify data logging and real-time monitoring via Blynk.</a:t>
            </a:r>
            <a:endParaRPr lang="en-US" sz="1900" dirty="0"/>
          </a:p>
        </p:txBody>
      </p:sp>
      <p:sp>
        <p:nvSpPr>
          <p:cNvPr id="11" name="Text 9"/>
          <p:cNvSpPr/>
          <p:nvPr/>
        </p:nvSpPr>
        <p:spPr>
          <a:xfrm>
            <a:off x="1349573" y="5993725"/>
            <a:ext cx="4060031" cy="428149"/>
          </a:xfrm>
          <a:prstGeom prst="rect">
            <a:avLst/>
          </a:prstGeom>
          <a:noFill/>
          <a:ln/>
        </p:spPr>
        <p:txBody>
          <a:bodyPr wrap="none" lIns="0" tIns="0" rIns="0" bIns="0" rtlCol="0" anchor="t"/>
          <a:lstStyle/>
          <a:p>
            <a:pPr marL="0" indent="0" algn="l">
              <a:lnSpc>
                <a:spcPts val="3350"/>
              </a:lnSpc>
              <a:buNone/>
            </a:pPr>
            <a:r>
              <a:rPr lang="en-US" sz="2650" dirty="0">
                <a:solidFill>
                  <a:srgbClr val="051D3A"/>
                </a:solidFill>
                <a:latin typeface="Funnel Display" pitchFamily="34" charset="0"/>
                <a:ea typeface="Funnel Display" pitchFamily="34" charset="-122"/>
                <a:cs typeface="Funnel Display" pitchFamily="34" charset="-120"/>
              </a:rPr>
              <a:t>Energy Efficiency Testing</a:t>
            </a:r>
            <a:endParaRPr lang="en-US" sz="2650" dirty="0"/>
          </a:p>
        </p:txBody>
      </p:sp>
      <p:sp>
        <p:nvSpPr>
          <p:cNvPr id="12" name="Text 10"/>
          <p:cNvSpPr/>
          <p:nvPr/>
        </p:nvSpPr>
        <p:spPr>
          <a:xfrm>
            <a:off x="1349573" y="6785729"/>
            <a:ext cx="11931134" cy="776288"/>
          </a:xfrm>
          <a:prstGeom prst="rect">
            <a:avLst/>
          </a:prstGeom>
          <a:noFill/>
          <a:ln/>
        </p:spPr>
        <p:txBody>
          <a:bodyPr wrap="square" lIns="0" tIns="0" rIns="0" bIns="0" rtlCol="0" anchor="t"/>
          <a:lstStyle/>
          <a:p>
            <a:pPr marL="0" indent="0" algn="l">
              <a:lnSpc>
                <a:spcPts val="3050"/>
              </a:lnSpc>
              <a:buNone/>
            </a:pPr>
            <a:r>
              <a:rPr lang="en-US" sz="1900" dirty="0">
                <a:solidFill>
                  <a:srgbClr val="2B3541"/>
                </a:solidFill>
                <a:latin typeface="Funnel Sans" pitchFamily="34" charset="0"/>
                <a:ea typeface="Funnel Sans" pitchFamily="34" charset="-122"/>
                <a:cs typeface="Funnel Sans" pitchFamily="34" charset="-120"/>
              </a:rPr>
              <a:t>HVAC Control: Ensure the system reduces energy consumption by turning off HVAC in unoccupied rooms, aligning with the project's energy-saving goals.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4000" y="1173599"/>
            <a:ext cx="5362218" cy="670322"/>
          </a:xfrm>
          <a:prstGeom prst="rect">
            <a:avLst/>
          </a:prstGeom>
          <a:noFill/>
          <a:ln/>
        </p:spPr>
        <p:txBody>
          <a:bodyPr wrap="none" lIns="0" tIns="0" rIns="0" bIns="0" rtlCol="0" anchor="t"/>
          <a:lstStyle/>
          <a:p>
            <a:pPr marL="0" indent="0" algn="l">
              <a:lnSpc>
                <a:spcPts val="5250"/>
              </a:lnSpc>
              <a:buNone/>
            </a:pPr>
            <a:r>
              <a:rPr lang="en-US" sz="4200" dirty="0">
                <a:solidFill>
                  <a:srgbClr val="051D3A"/>
                </a:solidFill>
                <a:latin typeface="Funnel Display" pitchFamily="34" charset="0"/>
                <a:ea typeface="Funnel Display" pitchFamily="34" charset="-122"/>
                <a:cs typeface="Funnel Display" pitchFamily="34" charset="-120"/>
              </a:rPr>
              <a:t>Project Demo</a:t>
            </a:r>
            <a:endParaRPr lang="en-US" sz="4200" dirty="0"/>
          </a:p>
        </p:txBody>
      </p:sp>
      <p:sp>
        <p:nvSpPr>
          <p:cNvPr id="4" name="Text 1"/>
          <p:cNvSpPr/>
          <p:nvPr/>
        </p:nvSpPr>
        <p:spPr>
          <a:xfrm>
            <a:off x="6284000" y="2185749"/>
            <a:ext cx="7548801" cy="1458278"/>
          </a:xfrm>
          <a:prstGeom prst="rect">
            <a:avLst/>
          </a:prstGeom>
          <a:noFill/>
          <a:ln/>
        </p:spPr>
        <p:txBody>
          <a:bodyPr wrap="square" lIns="0" tIns="0" rIns="0" bIns="0" rtlCol="0" anchor="t"/>
          <a:lstStyle/>
          <a:p>
            <a:pPr marL="0" indent="0" algn="l">
              <a:lnSpc>
                <a:spcPts val="2850"/>
              </a:lnSpc>
              <a:buNone/>
            </a:pPr>
            <a:r>
              <a:rPr lang="en-US" sz="1750" dirty="0">
                <a:solidFill>
                  <a:srgbClr val="2B3541"/>
                </a:solidFill>
                <a:latin typeface="Funnel Sans" pitchFamily="34" charset="0"/>
                <a:ea typeface="Funnel Sans" pitchFamily="34" charset="-122"/>
                <a:cs typeface="Funnel Sans" pitchFamily="34" charset="-120"/>
              </a:rPr>
              <a:t>Witness the Edge-AI Assisted Occupancy-Adaptive Climate Control System in action! This demo showcases the seamless integration of hardware and software, providing intelligent climate control that adapts to its environment.</a:t>
            </a:r>
            <a:endParaRPr lang="en-US" sz="1750" dirty="0"/>
          </a:p>
        </p:txBody>
      </p:sp>
      <p:sp>
        <p:nvSpPr>
          <p:cNvPr id="5" name="Text 2"/>
          <p:cNvSpPr/>
          <p:nvPr/>
        </p:nvSpPr>
        <p:spPr>
          <a:xfrm>
            <a:off x="6284000" y="3900368"/>
            <a:ext cx="7548801" cy="72913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3541"/>
                </a:solidFill>
                <a:latin typeface="Funnel Sans" pitchFamily="34" charset="0"/>
                <a:ea typeface="Funnel Sans" pitchFamily="34" charset="-122"/>
                <a:cs typeface="Funnel Sans" pitchFamily="34" charset="-120"/>
              </a:rPr>
              <a:t>Real-time Sensor Data:</a:t>
            </a:r>
            <a:r>
              <a:rPr lang="en-US" sz="1750" dirty="0">
                <a:solidFill>
                  <a:srgbClr val="2B3541"/>
                </a:solidFill>
                <a:latin typeface="Funnel Sans" pitchFamily="34" charset="0"/>
                <a:ea typeface="Funnel Sans" pitchFamily="34" charset="-122"/>
                <a:cs typeface="Funnel Sans" pitchFamily="34" charset="-120"/>
              </a:rPr>
              <a:t> Observe temperature, humidity, and light levels updating instantly on the OLED display and Blynk dashboard.</a:t>
            </a:r>
            <a:endParaRPr lang="en-US" sz="1750" dirty="0"/>
          </a:p>
        </p:txBody>
      </p:sp>
      <p:sp>
        <p:nvSpPr>
          <p:cNvPr id="6" name="Text 3"/>
          <p:cNvSpPr/>
          <p:nvPr/>
        </p:nvSpPr>
        <p:spPr>
          <a:xfrm>
            <a:off x="6284000" y="4709160"/>
            <a:ext cx="7548801" cy="72913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3541"/>
                </a:solidFill>
                <a:latin typeface="Funnel Sans" pitchFamily="34" charset="0"/>
                <a:ea typeface="Funnel Sans" pitchFamily="34" charset="-122"/>
                <a:cs typeface="Funnel Sans" pitchFamily="34" charset="-120"/>
              </a:rPr>
              <a:t>Occupancy-Based HVAC Control:</a:t>
            </a:r>
            <a:r>
              <a:rPr lang="en-US" sz="1750" dirty="0">
                <a:solidFill>
                  <a:srgbClr val="2B3541"/>
                </a:solidFill>
                <a:latin typeface="Funnel Sans" pitchFamily="34" charset="0"/>
                <a:ea typeface="Funnel Sans" pitchFamily="34" charset="-122"/>
                <a:cs typeface="Funnel Sans" pitchFamily="34" charset="-120"/>
              </a:rPr>
              <a:t> See the system respond to presence detection, activating or deactivating the fan/AC accordingly.</a:t>
            </a:r>
            <a:endParaRPr lang="en-US" sz="1750" dirty="0"/>
          </a:p>
        </p:txBody>
      </p:sp>
      <p:sp>
        <p:nvSpPr>
          <p:cNvPr id="7" name="Text 4"/>
          <p:cNvSpPr/>
          <p:nvPr/>
        </p:nvSpPr>
        <p:spPr>
          <a:xfrm>
            <a:off x="6284000" y="5517952"/>
            <a:ext cx="7548801" cy="72913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3541"/>
                </a:solidFill>
                <a:latin typeface="Funnel Sans" pitchFamily="34" charset="0"/>
                <a:ea typeface="Funnel Sans" pitchFamily="34" charset="-122"/>
                <a:cs typeface="Funnel Sans" pitchFamily="34" charset="-120"/>
              </a:rPr>
              <a:t>TinyML in Action:</a:t>
            </a:r>
            <a:r>
              <a:rPr lang="en-US" sz="1750" dirty="0">
                <a:solidFill>
                  <a:srgbClr val="2B3541"/>
                </a:solidFill>
                <a:latin typeface="Funnel Sans" pitchFamily="34" charset="0"/>
                <a:ea typeface="Funnel Sans" pitchFamily="34" charset="-122"/>
                <a:cs typeface="Funnel Sans" pitchFamily="34" charset="-120"/>
              </a:rPr>
              <a:t> Understand how the on-device AI makes comfort predictions without cloud latency.</a:t>
            </a:r>
            <a:endParaRPr lang="en-US" sz="1750" dirty="0"/>
          </a:p>
        </p:txBody>
      </p:sp>
      <p:sp>
        <p:nvSpPr>
          <p:cNvPr id="8" name="Text 5"/>
          <p:cNvSpPr/>
          <p:nvPr/>
        </p:nvSpPr>
        <p:spPr>
          <a:xfrm>
            <a:off x="6284000" y="6326743"/>
            <a:ext cx="7548801" cy="72913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B3541"/>
                </a:solidFill>
                <a:latin typeface="Funnel Sans" pitchFamily="34" charset="0"/>
                <a:ea typeface="Funnel Sans" pitchFamily="34" charset="-122"/>
                <a:cs typeface="Funnel Sans" pitchFamily="34" charset="-120"/>
              </a:rPr>
              <a:t>Remote Monitoring &amp; Override:</a:t>
            </a:r>
            <a:r>
              <a:rPr lang="en-US" sz="1750" dirty="0">
                <a:solidFill>
                  <a:srgbClr val="2B3541"/>
                </a:solidFill>
                <a:latin typeface="Funnel Sans" pitchFamily="34" charset="0"/>
                <a:ea typeface="Funnel Sans" pitchFamily="34" charset="-122"/>
                <a:cs typeface="Funnel Sans" pitchFamily="34" charset="-120"/>
              </a:rPr>
              <a:t> Interact with the system via the Blynk mobile dashboard to view status and manually adjust settings.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1015</Words>
  <Application>Microsoft Office PowerPoint</Application>
  <PresentationFormat>Custom</PresentationFormat>
  <Paragraphs>124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Funnel Display Light</vt:lpstr>
      <vt:lpstr>Funnel Display</vt:lpstr>
      <vt:lpstr>Calibri</vt:lpstr>
      <vt:lpstr>Arial</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wania</dc:creator>
  <cp:lastModifiedBy>Admin</cp:lastModifiedBy>
  <cp:revision>4</cp:revision>
  <dcterms:created xsi:type="dcterms:W3CDTF">2026-01-06T20:09:31Z</dcterms:created>
  <dcterms:modified xsi:type="dcterms:W3CDTF">2026-01-07T16:00:59Z</dcterms:modified>
</cp:coreProperties>
</file>